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6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Lst>
  <p:sldSz cx="9144000" cy="5143500" type="screen16x9"/>
  <p:notesSz cx="6858000" cy="9144000"/>
  <p:embeddedFontLst>
    <p:embeddedFont>
      <p:font typeface="Calibri" panose="020F0502020204030204" pitchFamily="34" charset="0"/>
      <p:regular r:id="rId65"/>
      <p:bold r:id="rId66"/>
      <p:italic r:id="rId67"/>
      <p:boldItalic r:id="rId68"/>
    </p:embeddedFont>
    <p:embeddedFont>
      <p:font typeface="Lora" panose="020B0604020202020204" charset="0"/>
      <p:regular r:id="rId69"/>
      <p:bold r:id="rId70"/>
      <p:italic r:id="rId71"/>
      <p:boldItalic r:id="rId72"/>
    </p:embeddedFont>
    <p:embeddedFont>
      <p:font typeface="Proxima Nova" panose="020B0604020202020204" charset="0"/>
      <p:regular r:id="rId73"/>
      <p:bold r:id="rId74"/>
      <p:italic r:id="rId75"/>
      <p:boldItalic r:id="rId76"/>
    </p:embeddedFont>
    <p:embeddedFont>
      <p:font typeface="Quattrocento Sans" panose="020B0604020202020204" charset="0"/>
      <p:regular r:id="rId77"/>
      <p:bold r:id="rId78"/>
      <p:italic r:id="rId79"/>
      <p:boldItalic r:id="rId80"/>
    </p:embeddedFont>
    <p:embeddedFont>
      <p:font typeface="Roboto" panose="02000000000000000000" pitchFamily="2" charset="0"/>
      <p:regular r:id="rId81"/>
      <p:bold r:id="rId82"/>
      <p:italic r:id="rId83"/>
      <p:boldItalic r:id="rId84"/>
    </p:embeddedFont>
    <p:embeddedFont>
      <p:font typeface="Vidaloka" panose="020B0604020202020204" charset="0"/>
      <p:regular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6" Type="http://schemas.openxmlformats.org/officeDocument/2006/relationships/font" Target="fonts/font12.fntdata"/><Relationship Id="rId84" Type="http://schemas.openxmlformats.org/officeDocument/2006/relationships/font" Target="fonts/font20.fntdata"/><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8.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ciencedirect.com/science/article/pii/S174270611530016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d71ff6da0_0_1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5d71ff6da0_0_1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d71ff6da0_0_14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d71ff6da0_0_1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d71ff6da0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5d71ff6da0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Combine w previous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d71ff6da0_0_1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5d71ff6da0_0_1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5d71ff6da0_0_14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5d71ff6da0_0_1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5d71ff6da0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5d71ff6da0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5d71ff6da0_0_26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5d71ff6da0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d9da360d1_0_2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d9da360d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c2c5ca6b3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5c2c5ca6b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rPr>
              <a:t> MB </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(2015, September 15). Piezoelectric materials for tissue regeneration: A review - ScienceDirect. Retrieved June 24, 2019, from </a:t>
            </a:r>
            <a:r>
              <a:rPr lang="en" sz="1000" u="sng">
                <a:solidFill>
                  <a:srgbClr val="1155CC"/>
                </a:solidFill>
                <a:hlinkClick r:id="rId3"/>
              </a:rPr>
              <a:t>https://www.sciencedirect.com/science/article/pii/S1742706115300167</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5dd89084cc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5dd89084c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c44623408_1_17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c44623408_1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5d71ff6da0_0_6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5d71ff6da0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MB</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d71ff6da0_0_6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5d71ff6da0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 </a:t>
            </a:r>
            <a:endParaRPr/>
          </a:p>
          <a:p>
            <a:pPr marL="0" lvl="0" indent="0" algn="l" rtl="0">
              <a:spcBef>
                <a:spcPts val="0"/>
              </a:spcBef>
              <a:spcAft>
                <a:spcPts val="0"/>
              </a:spcAft>
              <a:buNone/>
            </a:pPr>
            <a:r>
              <a:rPr lang="en"/>
              <a:t>Rajabi, A.H., Jaffe, M., Arinzeh,</a:t>
            </a:r>
            <a:endParaRPr/>
          </a:p>
          <a:p>
            <a:pPr marL="0" lvl="0" indent="0" algn="l" rtl="0">
              <a:spcBef>
                <a:spcPts val="0"/>
              </a:spcBef>
              <a:spcAft>
                <a:spcPts val="0"/>
              </a:spcAft>
              <a:buNone/>
            </a:pPr>
            <a:r>
              <a:rPr lang="en"/>
              <a:t>L.T. (2015). Piezoelectric</a:t>
            </a:r>
            <a:endParaRPr/>
          </a:p>
          <a:p>
            <a:pPr marL="0" lvl="0" indent="0" algn="l" rtl="0">
              <a:spcBef>
                <a:spcPts val="0"/>
              </a:spcBef>
              <a:spcAft>
                <a:spcPts val="0"/>
              </a:spcAft>
              <a:buNone/>
            </a:pPr>
            <a:r>
              <a:rPr lang="en"/>
              <a:t>materials for tissue</a:t>
            </a:r>
            <a:endParaRPr/>
          </a:p>
          <a:p>
            <a:pPr marL="0" lvl="0" indent="0" algn="l" rtl="0">
              <a:spcBef>
                <a:spcPts val="0"/>
              </a:spcBef>
              <a:spcAft>
                <a:spcPts val="0"/>
              </a:spcAft>
              <a:buNone/>
            </a:pPr>
            <a:r>
              <a:rPr lang="en"/>
              <a:t>regeneration: a review. Acto</a:t>
            </a:r>
            <a:endParaRPr/>
          </a:p>
          <a:p>
            <a:pPr marL="0" lvl="0" indent="0" algn="l" rtl="0">
              <a:spcBef>
                <a:spcPts val="0"/>
              </a:spcBef>
              <a:spcAft>
                <a:spcPts val="0"/>
              </a:spcAft>
              <a:buNone/>
            </a:pPr>
            <a:r>
              <a:rPr lang="en"/>
              <a:t>biomaterialia, 24, 12-23.</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5d71ff6da0_0_91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5d71ff6da0_0_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5d71ff6da0_0_9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5d71ff6da0_0_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5d71ff6da0_0_75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5d71ff6da0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d71ff6da0_0_1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5d71ff6da0_0_1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5d71ff6da0_0_1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5d71ff6da0_0_1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5d71ff6da0_0_8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5d71ff6da0_0_8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2E414F"/>
                </a:solidFill>
                <a:highlight>
                  <a:srgbClr val="FFFFFF"/>
                </a:highlight>
                <a:latin typeface="Roboto"/>
                <a:ea typeface="Roboto"/>
                <a:cs typeface="Roboto"/>
                <a:sym typeface="Roboto"/>
              </a:rPr>
              <a:t>AV</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5dd89084cc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5dd89084c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MB - label images more pictures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dd89084cc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5dd89084c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5d71ff6da0_0_12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5d71ff6da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MB</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5d71ff6da0_0_9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5d71ff6da0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d9da360d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d9da360d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5d71ff6da0_0_8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5d71ff6da0_0_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MB</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d71ff6da0_0_9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5d71ff6da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MB</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5dd89084cc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5dd89084c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5d71ff6da0_0_8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5d71ff6da0_0_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d71ff6da0_0_14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d71ff6da0_0_1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5c44623408_4_1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5c44623408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5c378b8ab8_0_8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5c378b8ab8_0_8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 - verify jacob</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5d1c91b943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5d1c91b94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5c44623408_1_4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5c44623408_1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5d1c91b943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5d1c91b94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5d1c91b943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5d1c91b94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d1c91b943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d1c91b94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d71ff6da0_0_14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d71ff6da0_0_1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5dd89084cc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5dd89084c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5c44623408_3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5c44623408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5dd89084cc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5dd89084c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5c2c5ca6b3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5c2c5ca6b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Could my scale be used to test the bone density??</a:t>
            </a:r>
            <a:endParaRPr/>
          </a:p>
          <a:p>
            <a:pPr marL="0" lvl="0" indent="0" algn="l" rtl="0">
              <a:spcBef>
                <a:spcPts val="0"/>
              </a:spcBef>
              <a:spcAft>
                <a:spcPts val="0"/>
              </a:spcAft>
              <a:buNone/>
            </a:pPr>
            <a:r>
              <a:rPr lang="en"/>
              <a:t>Need to discover how accurate.</a:t>
            </a:r>
            <a:endParaRPr/>
          </a:p>
          <a:p>
            <a:pPr marL="0" lvl="0" indent="0" algn="l" rtl="0">
              <a:spcBef>
                <a:spcPts val="0"/>
              </a:spcBef>
              <a:spcAft>
                <a:spcPts val="0"/>
              </a:spcAft>
              <a:buNone/>
            </a:pPr>
            <a:r>
              <a:rPr lang="en"/>
              <a:t>Work on connection to research</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5c44623408_4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5c44623408_4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Could my scale be used to test the bone density??</a:t>
            </a:r>
            <a:endParaRPr/>
          </a:p>
          <a:p>
            <a:pPr marL="0" lvl="0" indent="0" algn="l" rtl="0">
              <a:spcBef>
                <a:spcPts val="0"/>
              </a:spcBef>
              <a:spcAft>
                <a:spcPts val="0"/>
              </a:spcAft>
              <a:buNone/>
            </a:pPr>
            <a:r>
              <a:rPr lang="en"/>
              <a:t>Need to discover how accurate.</a:t>
            </a:r>
            <a:endParaRPr/>
          </a:p>
          <a:p>
            <a:pPr marL="0" lvl="0" indent="0" algn="l" rtl="0">
              <a:spcBef>
                <a:spcPts val="0"/>
              </a:spcBef>
              <a:spcAft>
                <a:spcPts val="0"/>
              </a:spcAft>
              <a:buNone/>
            </a:pPr>
            <a:r>
              <a:rPr lang="en"/>
              <a:t>Work on connection to research</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5d1ae9e66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5d1ae9e6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dd89084c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dd89084c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5d1c91b943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5d1c91b94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5d1c91b943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5d1c91b943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5d1c91b943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5d1c91b94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5d1c91b943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5d1c91b943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5c2c5ca6b3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5c2c5ca6b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5c44623408_4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5c44623408_4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5d1c91b943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5d1c91b94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5d1c91b943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5d1c91b943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5d1c91b943_2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5d1c91b943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5d1c91b943_2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5d1c91b943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d71ff6da0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5d71ff6da0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MB Film</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5d22ffe6c9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5d22ffe6c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5d27de34e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5d27de34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5c378b8ab8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5c378b8ab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MB more questions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5d71ff6da0_0_14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5d71ff6da0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MB Film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d71ff6da0_0_14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d71ff6da0_0_1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d71ff6da0_0_1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5d71ff6da0_0_1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96630" y="2003888"/>
            <a:ext cx="4523700" cy="1159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cxnSp>
        <p:nvCxnSpPr>
          <p:cNvPr id="11" name="Google Shape;11;p2"/>
          <p:cNvCxnSpPr/>
          <p:nvPr/>
        </p:nvCxnSpPr>
        <p:spPr>
          <a:xfrm>
            <a:off x="-6025" y="3676512"/>
            <a:ext cx="9162000" cy="0"/>
          </a:xfrm>
          <a:prstGeom prst="straightConnector1">
            <a:avLst/>
          </a:prstGeom>
          <a:noFill/>
          <a:ln w="9525" cap="flat" cmpd="sng">
            <a:solidFill>
              <a:srgbClr val="000000"/>
            </a:solidFill>
            <a:prstDash val="solid"/>
            <a:round/>
            <a:headEnd type="none" w="med" len="med"/>
            <a:tailEnd type="none" w="med" len="med"/>
          </a:ln>
        </p:spPr>
      </p:cxnSp>
      <p:sp>
        <p:nvSpPr>
          <p:cNvPr id="12" name="Google Shape;12;p2"/>
          <p:cNvSpPr/>
          <p:nvPr/>
        </p:nvSpPr>
        <p:spPr>
          <a:xfrm>
            <a:off x="1117950" y="3393000"/>
            <a:ext cx="567000" cy="5670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65"/>
        <p:cNvGrpSpPr/>
        <p:nvPr/>
      </p:nvGrpSpPr>
      <p:grpSpPr>
        <a:xfrm>
          <a:off x="0" y="0"/>
          <a:ext cx="0" cy="0"/>
          <a:chOff x="0" y="0"/>
          <a:chExt cx="0" cy="0"/>
        </a:xfrm>
      </p:grpSpPr>
      <p:sp>
        <p:nvSpPr>
          <p:cNvPr id="66" name="Google Shape;66;p11"/>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2">
  <p:cSld name="AUTOLAYOUT_28">
    <p:bg>
      <p:bgPr>
        <a:solidFill>
          <a:srgbClr val="FFFFFF"/>
        </a:solidFill>
        <a:effectLst/>
      </p:bgPr>
    </p:bg>
    <p:spTree>
      <p:nvGrpSpPr>
        <p:cNvPr id="1" name="Shape 67"/>
        <p:cNvGrpSpPr/>
        <p:nvPr/>
      </p:nvGrpSpPr>
      <p:grpSpPr>
        <a:xfrm>
          <a:off x="0" y="0"/>
          <a:ext cx="0" cy="0"/>
          <a:chOff x="0" y="0"/>
          <a:chExt cx="0" cy="0"/>
        </a:xfrm>
      </p:grpSpPr>
      <p:sp>
        <p:nvSpPr>
          <p:cNvPr id="68" name="Google Shape;68;p12"/>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12"/>
          <p:cNvGrpSpPr/>
          <p:nvPr/>
        </p:nvGrpSpPr>
        <p:grpSpPr>
          <a:xfrm>
            <a:off x="4870649" y="2121826"/>
            <a:ext cx="3764843" cy="64502"/>
            <a:chOff x="595675" y="2820050"/>
            <a:chExt cx="7952774" cy="64502"/>
          </a:xfrm>
        </p:grpSpPr>
        <p:sp>
          <p:nvSpPr>
            <p:cNvPr id="70" name="Google Shape;70;p12"/>
            <p:cNvSpPr/>
            <p:nvPr/>
          </p:nvSpPr>
          <p:spPr>
            <a:xfrm>
              <a:off x="2186208" y="2820050"/>
              <a:ext cx="1620000" cy="64500"/>
            </a:xfrm>
            <a:prstGeom prst="rect">
              <a:avLst/>
            </a:prstGeom>
            <a:solidFill>
              <a:srgbClr val="D6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2"/>
            <p:cNvSpPr/>
            <p:nvPr/>
          </p:nvSpPr>
          <p:spPr>
            <a:xfrm>
              <a:off x="3776784" y="2820050"/>
              <a:ext cx="1620000" cy="64500"/>
            </a:xfrm>
            <a:prstGeom prst="rect">
              <a:avLst/>
            </a:prstGeom>
            <a:solidFill>
              <a:srgbClr val="F77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2"/>
            <p:cNvSpPr/>
            <p:nvPr/>
          </p:nvSpPr>
          <p:spPr>
            <a:xfrm>
              <a:off x="5373056" y="2820052"/>
              <a:ext cx="1596300" cy="64500"/>
            </a:xfrm>
            <a:prstGeom prst="rect">
              <a:avLst/>
            </a:prstGeom>
            <a:solidFill>
              <a:srgbClr val="FCB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2"/>
            <p:cNvSpPr/>
            <p:nvPr/>
          </p:nvSpPr>
          <p:spPr>
            <a:xfrm>
              <a:off x="595675" y="2820050"/>
              <a:ext cx="1590600" cy="64500"/>
            </a:xfrm>
            <a:prstGeom prst="rect">
              <a:avLst/>
            </a:prstGeom>
            <a:solidFill>
              <a:srgbClr val="0030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2"/>
            <p:cNvSpPr/>
            <p:nvPr/>
          </p:nvSpPr>
          <p:spPr>
            <a:xfrm>
              <a:off x="6957849" y="2820050"/>
              <a:ext cx="1590600" cy="64500"/>
            </a:xfrm>
            <a:prstGeom prst="rect">
              <a:avLst/>
            </a:prstGeom>
            <a:solidFill>
              <a:srgbClr val="EAE2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12"/>
          <p:cNvSpPr txBox="1">
            <a:spLocks noGrp="1"/>
          </p:cNvSpPr>
          <p:nvPr>
            <p:ph type="title"/>
          </p:nvPr>
        </p:nvSpPr>
        <p:spPr>
          <a:xfrm>
            <a:off x="4771875" y="545025"/>
            <a:ext cx="3880800" cy="14382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None/>
              <a:defRPr sz="2400" b="1">
                <a:solidFill>
                  <a:srgbClr val="434343"/>
                </a:solidFill>
              </a:defRPr>
            </a:lvl1pPr>
            <a:lvl2pPr lvl="1" algn="l" rtl="0">
              <a:lnSpc>
                <a:spcPct val="100000"/>
              </a:lnSpc>
              <a:spcBef>
                <a:spcPts val="0"/>
              </a:spcBef>
              <a:spcAft>
                <a:spcPts val="0"/>
              </a:spcAft>
              <a:buNone/>
              <a:defRPr sz="2400" b="1">
                <a:solidFill>
                  <a:srgbClr val="434343"/>
                </a:solidFill>
              </a:defRPr>
            </a:lvl2pPr>
            <a:lvl3pPr lvl="2" algn="l" rtl="0">
              <a:lnSpc>
                <a:spcPct val="100000"/>
              </a:lnSpc>
              <a:spcBef>
                <a:spcPts val="0"/>
              </a:spcBef>
              <a:spcAft>
                <a:spcPts val="0"/>
              </a:spcAft>
              <a:buNone/>
              <a:defRPr sz="2400" b="1">
                <a:solidFill>
                  <a:srgbClr val="434343"/>
                </a:solidFill>
              </a:defRPr>
            </a:lvl3pPr>
            <a:lvl4pPr lvl="3" algn="l" rtl="0">
              <a:lnSpc>
                <a:spcPct val="100000"/>
              </a:lnSpc>
              <a:spcBef>
                <a:spcPts val="0"/>
              </a:spcBef>
              <a:spcAft>
                <a:spcPts val="0"/>
              </a:spcAft>
              <a:buNone/>
              <a:defRPr sz="2400" b="1">
                <a:solidFill>
                  <a:srgbClr val="434343"/>
                </a:solidFill>
              </a:defRPr>
            </a:lvl4pPr>
            <a:lvl5pPr lvl="4" algn="l" rtl="0">
              <a:lnSpc>
                <a:spcPct val="100000"/>
              </a:lnSpc>
              <a:spcBef>
                <a:spcPts val="0"/>
              </a:spcBef>
              <a:spcAft>
                <a:spcPts val="0"/>
              </a:spcAft>
              <a:buNone/>
              <a:defRPr sz="2400" b="1">
                <a:solidFill>
                  <a:srgbClr val="434343"/>
                </a:solidFill>
              </a:defRPr>
            </a:lvl5pPr>
            <a:lvl6pPr lvl="5" algn="l" rtl="0">
              <a:lnSpc>
                <a:spcPct val="100000"/>
              </a:lnSpc>
              <a:spcBef>
                <a:spcPts val="0"/>
              </a:spcBef>
              <a:spcAft>
                <a:spcPts val="0"/>
              </a:spcAft>
              <a:buNone/>
              <a:defRPr sz="2400" b="1">
                <a:solidFill>
                  <a:srgbClr val="434343"/>
                </a:solidFill>
              </a:defRPr>
            </a:lvl6pPr>
            <a:lvl7pPr lvl="6" algn="l" rtl="0">
              <a:lnSpc>
                <a:spcPct val="100000"/>
              </a:lnSpc>
              <a:spcBef>
                <a:spcPts val="0"/>
              </a:spcBef>
              <a:spcAft>
                <a:spcPts val="0"/>
              </a:spcAft>
              <a:buNone/>
              <a:defRPr sz="2400" b="1">
                <a:solidFill>
                  <a:srgbClr val="434343"/>
                </a:solidFill>
              </a:defRPr>
            </a:lvl7pPr>
            <a:lvl8pPr lvl="7" algn="l" rtl="0">
              <a:lnSpc>
                <a:spcPct val="100000"/>
              </a:lnSpc>
              <a:spcBef>
                <a:spcPts val="0"/>
              </a:spcBef>
              <a:spcAft>
                <a:spcPts val="0"/>
              </a:spcAft>
              <a:buNone/>
              <a:defRPr sz="2400" b="1">
                <a:solidFill>
                  <a:srgbClr val="434343"/>
                </a:solidFill>
              </a:defRPr>
            </a:lvl8pPr>
            <a:lvl9pPr lvl="8" algn="l" rtl="0">
              <a:lnSpc>
                <a:spcPct val="100000"/>
              </a:lnSpc>
              <a:spcBef>
                <a:spcPts val="0"/>
              </a:spcBef>
              <a:spcAft>
                <a:spcPts val="0"/>
              </a:spcAft>
              <a:buNone/>
              <a:defRPr sz="2400" b="1">
                <a:solidFill>
                  <a:srgbClr val="434343"/>
                </a:solidFill>
              </a:defRPr>
            </a:lvl9pPr>
          </a:lstStyle>
          <a:p>
            <a:endParaRPr/>
          </a:p>
        </p:txBody>
      </p:sp>
      <p:sp>
        <p:nvSpPr>
          <p:cNvPr id="76" name="Google Shape;76;p12"/>
          <p:cNvSpPr txBox="1">
            <a:spLocks noGrp="1"/>
          </p:cNvSpPr>
          <p:nvPr>
            <p:ph type="body" idx="1"/>
          </p:nvPr>
        </p:nvSpPr>
        <p:spPr>
          <a:xfrm>
            <a:off x="4771875" y="2324775"/>
            <a:ext cx="3880800" cy="2273700"/>
          </a:xfrm>
          <a:prstGeom prst="rect">
            <a:avLst/>
          </a:prstGeom>
          <a:noFill/>
        </p:spPr>
        <p:txBody>
          <a:bodyPr spcFirstLastPara="1" wrap="square" lIns="91425" tIns="91425" rIns="91425" bIns="91425" anchor="t" anchorCtr="0">
            <a:noAutofit/>
          </a:bodyPr>
          <a:lstStyle>
            <a:lvl1pPr marL="457200" lvl="0" indent="-317500" algn="l" rtl="0">
              <a:lnSpc>
                <a:spcPct val="115000"/>
              </a:lnSpc>
              <a:spcBef>
                <a:spcPts val="600"/>
              </a:spcBef>
              <a:spcAft>
                <a:spcPts val="0"/>
              </a:spcAft>
              <a:buClr>
                <a:srgbClr val="434343"/>
              </a:buClr>
              <a:buSzPts val="1400"/>
              <a:buChar char="◉"/>
              <a:defRPr sz="1400">
                <a:solidFill>
                  <a:srgbClr val="434343"/>
                </a:solidFill>
              </a:defRPr>
            </a:lvl1pPr>
            <a:lvl2pPr marL="914400" lvl="1" indent="-304800" algn="l" rtl="0">
              <a:lnSpc>
                <a:spcPct val="115000"/>
              </a:lnSpc>
              <a:spcBef>
                <a:spcPts val="0"/>
              </a:spcBef>
              <a:spcAft>
                <a:spcPts val="0"/>
              </a:spcAft>
              <a:buClr>
                <a:srgbClr val="434343"/>
              </a:buClr>
              <a:buSzPts val="1200"/>
              <a:buChar char="○"/>
              <a:defRPr sz="1200">
                <a:solidFill>
                  <a:srgbClr val="434343"/>
                </a:solidFill>
              </a:defRPr>
            </a:lvl2pPr>
            <a:lvl3pPr marL="1371600" lvl="2" indent="-304800" algn="l" rtl="0">
              <a:lnSpc>
                <a:spcPct val="115000"/>
              </a:lnSpc>
              <a:spcBef>
                <a:spcPts val="0"/>
              </a:spcBef>
              <a:spcAft>
                <a:spcPts val="0"/>
              </a:spcAft>
              <a:buClr>
                <a:srgbClr val="434343"/>
              </a:buClr>
              <a:buSzPts val="1200"/>
              <a:buChar char="■"/>
              <a:defRPr sz="1200">
                <a:solidFill>
                  <a:srgbClr val="434343"/>
                </a:solidFill>
              </a:defRPr>
            </a:lvl3pPr>
            <a:lvl4pPr marL="1828800" lvl="3" indent="-304800" algn="l" rtl="0">
              <a:lnSpc>
                <a:spcPct val="115000"/>
              </a:lnSpc>
              <a:spcBef>
                <a:spcPts val="0"/>
              </a:spcBef>
              <a:spcAft>
                <a:spcPts val="0"/>
              </a:spcAft>
              <a:buClr>
                <a:srgbClr val="434343"/>
              </a:buClr>
              <a:buSzPts val="1200"/>
              <a:buChar char="●"/>
              <a:defRPr sz="1200">
                <a:solidFill>
                  <a:srgbClr val="434343"/>
                </a:solidFill>
              </a:defRPr>
            </a:lvl4pPr>
            <a:lvl5pPr marL="2286000" lvl="4" indent="-304800" algn="l" rtl="0">
              <a:lnSpc>
                <a:spcPct val="115000"/>
              </a:lnSpc>
              <a:spcBef>
                <a:spcPts val="0"/>
              </a:spcBef>
              <a:spcAft>
                <a:spcPts val="0"/>
              </a:spcAft>
              <a:buClr>
                <a:srgbClr val="434343"/>
              </a:buClr>
              <a:buSzPts val="1200"/>
              <a:buChar char="○"/>
              <a:defRPr sz="1200">
                <a:solidFill>
                  <a:srgbClr val="434343"/>
                </a:solidFill>
              </a:defRPr>
            </a:lvl5pPr>
            <a:lvl6pPr marL="2743200" lvl="5" indent="-304800" algn="l" rtl="0">
              <a:lnSpc>
                <a:spcPct val="115000"/>
              </a:lnSpc>
              <a:spcBef>
                <a:spcPts val="0"/>
              </a:spcBef>
              <a:spcAft>
                <a:spcPts val="0"/>
              </a:spcAft>
              <a:buClr>
                <a:srgbClr val="434343"/>
              </a:buClr>
              <a:buSzPts val="1200"/>
              <a:buChar char="■"/>
              <a:defRPr sz="1200">
                <a:solidFill>
                  <a:srgbClr val="434343"/>
                </a:solidFill>
              </a:defRPr>
            </a:lvl6pPr>
            <a:lvl7pPr marL="3200400" lvl="6" indent="-304800" algn="l" rtl="0">
              <a:lnSpc>
                <a:spcPct val="115000"/>
              </a:lnSpc>
              <a:spcBef>
                <a:spcPts val="0"/>
              </a:spcBef>
              <a:spcAft>
                <a:spcPts val="0"/>
              </a:spcAft>
              <a:buClr>
                <a:srgbClr val="434343"/>
              </a:buClr>
              <a:buSzPts val="1200"/>
              <a:buChar char="●"/>
              <a:defRPr sz="1200">
                <a:solidFill>
                  <a:srgbClr val="434343"/>
                </a:solidFill>
              </a:defRPr>
            </a:lvl7pPr>
            <a:lvl8pPr marL="3657600" lvl="7" indent="-304800" algn="l" rtl="0">
              <a:lnSpc>
                <a:spcPct val="115000"/>
              </a:lnSpc>
              <a:spcBef>
                <a:spcPts val="0"/>
              </a:spcBef>
              <a:spcAft>
                <a:spcPts val="0"/>
              </a:spcAft>
              <a:buClr>
                <a:srgbClr val="434343"/>
              </a:buClr>
              <a:buSzPts val="1200"/>
              <a:buChar char="○"/>
              <a:defRPr sz="1200">
                <a:solidFill>
                  <a:srgbClr val="434343"/>
                </a:solidFill>
              </a:defRPr>
            </a:lvl8pPr>
            <a:lvl9pPr marL="4114800" lvl="8" indent="-304800" algn="l" rtl="0">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77" name="Google Shape;77;p1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616161"/>
                </a:solidFill>
              </a:defRPr>
            </a:lvl1pPr>
            <a:lvl2pPr lvl="1" algn="r" rtl="0">
              <a:lnSpc>
                <a:spcPct val="100000"/>
              </a:lnSpc>
              <a:spcAft>
                <a:spcPts val="0"/>
              </a:spcAft>
              <a:buNone/>
              <a:defRPr sz="1000">
                <a:solidFill>
                  <a:srgbClr val="616161"/>
                </a:solidFill>
              </a:defRPr>
            </a:lvl2pPr>
            <a:lvl3pPr lvl="2" algn="r" rtl="0">
              <a:lnSpc>
                <a:spcPct val="100000"/>
              </a:lnSpc>
              <a:spcAft>
                <a:spcPts val="0"/>
              </a:spcAft>
              <a:buNone/>
              <a:defRPr sz="1000">
                <a:solidFill>
                  <a:srgbClr val="616161"/>
                </a:solidFill>
              </a:defRPr>
            </a:lvl3pPr>
            <a:lvl4pPr lvl="3" algn="r" rtl="0">
              <a:lnSpc>
                <a:spcPct val="100000"/>
              </a:lnSpc>
              <a:spcAft>
                <a:spcPts val="0"/>
              </a:spcAft>
              <a:buNone/>
              <a:defRPr sz="1000">
                <a:solidFill>
                  <a:srgbClr val="616161"/>
                </a:solidFill>
              </a:defRPr>
            </a:lvl4pPr>
            <a:lvl5pPr lvl="4" algn="r" rtl="0">
              <a:lnSpc>
                <a:spcPct val="100000"/>
              </a:lnSpc>
              <a:spcAft>
                <a:spcPts val="0"/>
              </a:spcAft>
              <a:buNone/>
              <a:defRPr sz="1000">
                <a:solidFill>
                  <a:srgbClr val="616161"/>
                </a:solidFill>
              </a:defRPr>
            </a:lvl5pPr>
            <a:lvl6pPr lvl="5" algn="r" rtl="0">
              <a:lnSpc>
                <a:spcPct val="100000"/>
              </a:lnSpc>
              <a:spcAft>
                <a:spcPts val="0"/>
              </a:spcAft>
              <a:buNone/>
              <a:defRPr sz="1000">
                <a:solidFill>
                  <a:srgbClr val="616161"/>
                </a:solidFill>
              </a:defRPr>
            </a:lvl6pPr>
            <a:lvl7pPr lvl="6" algn="r" rtl="0">
              <a:lnSpc>
                <a:spcPct val="100000"/>
              </a:lnSpc>
              <a:spcAft>
                <a:spcPts val="0"/>
              </a:spcAft>
              <a:buNone/>
              <a:defRPr sz="1000">
                <a:solidFill>
                  <a:srgbClr val="616161"/>
                </a:solidFill>
              </a:defRPr>
            </a:lvl7pPr>
            <a:lvl8pPr lvl="7" algn="r" rtl="0">
              <a:lnSpc>
                <a:spcPct val="100000"/>
              </a:lnSpc>
              <a:spcAft>
                <a:spcPts val="0"/>
              </a:spcAft>
              <a:buNone/>
              <a:defRPr sz="1000">
                <a:solidFill>
                  <a:srgbClr val="616161"/>
                </a:solidFill>
              </a:defRPr>
            </a:lvl8pPr>
            <a:lvl9pPr lvl="8" algn="r" rtl="0">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78"/>
        <p:cNvGrpSpPr/>
        <p:nvPr/>
      </p:nvGrpSpPr>
      <p:grpSpPr>
        <a:xfrm>
          <a:off x="0" y="0"/>
          <a:ext cx="0" cy="0"/>
          <a:chOff x="0" y="0"/>
          <a:chExt cx="0" cy="0"/>
        </a:xfrm>
      </p:grpSpPr>
      <p:sp>
        <p:nvSpPr>
          <p:cNvPr id="79" name="Google Shape;79;p13"/>
          <p:cNvSpPr/>
          <p:nvPr/>
        </p:nvSpPr>
        <p:spPr>
          <a:xfrm>
            <a:off x="327750" y="322200"/>
            <a:ext cx="4244400" cy="4499100"/>
          </a:xfrm>
          <a:prstGeom prst="rect">
            <a:avLst/>
          </a:prstGeom>
          <a:gradFill>
            <a:gsLst>
              <a:gs pos="0">
                <a:srgbClr val="FF0066"/>
              </a:gs>
              <a:gs pos="100000">
                <a:srgbClr val="800080"/>
              </a:gs>
            </a:gsLst>
            <a:lin ang="270000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0" name="Google Shape;80;p13"/>
          <p:cNvSpPr txBox="1">
            <a:spLocks noGrp="1"/>
          </p:cNvSpPr>
          <p:nvPr>
            <p:ph type="title"/>
          </p:nvPr>
        </p:nvSpPr>
        <p:spPr>
          <a:xfrm>
            <a:off x="327750" y="983975"/>
            <a:ext cx="42444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81" name="Google Shape;81;p13"/>
          <p:cNvSpPr txBox="1">
            <a:spLocks noGrp="1"/>
          </p:cNvSpPr>
          <p:nvPr>
            <p:ph type="body" idx="1"/>
          </p:nvPr>
        </p:nvSpPr>
        <p:spPr>
          <a:xfrm>
            <a:off x="807300" y="1568225"/>
            <a:ext cx="3282300" cy="28170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82" name="Google Shape;82;p13"/>
          <p:cNvSpPr txBox="1">
            <a:spLocks noGrp="1"/>
          </p:cNvSpPr>
          <p:nvPr>
            <p:ph type="sldNum" idx="12"/>
          </p:nvPr>
        </p:nvSpPr>
        <p:spPr>
          <a:xfrm>
            <a:off x="2178609" y="5102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83" name="Google Shape;83;p13"/>
          <p:cNvCxnSpPr/>
          <p:nvPr/>
        </p:nvCxnSpPr>
        <p:spPr>
          <a:xfrm>
            <a:off x="2181450" y="912400"/>
            <a:ext cx="543000" cy="0"/>
          </a:xfrm>
          <a:prstGeom prst="straightConnector1">
            <a:avLst/>
          </a:prstGeom>
          <a:noFill/>
          <a:ln w="9525" cap="flat" cmpd="sng">
            <a:solidFill>
              <a:srgbClr val="FFFFFF"/>
            </a:solidFill>
            <a:prstDash val="solid"/>
            <a:round/>
            <a:headEnd type="none" w="med" len="med"/>
            <a:tailEnd type="none" w="med" len="med"/>
          </a:ln>
        </p:spPr>
      </p:cxnSp>
      <p:sp>
        <p:nvSpPr>
          <p:cNvPr id="84" name="Google Shape;84;p13"/>
          <p:cNvSpPr/>
          <p:nvPr/>
        </p:nvSpPr>
        <p:spPr>
          <a:xfrm>
            <a:off x="2380175" y="839775"/>
            <a:ext cx="145200" cy="145200"/>
          </a:xfrm>
          <a:prstGeom prst="mathMultiply">
            <a:avLst>
              <a:gd name="adj1" fmla="val 1738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87" name="Google Shape;87;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SzPts val="24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88" name="Google Shape;8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txBox="1">
            <a:spLocks noGrp="1"/>
          </p:cNvSpPr>
          <p:nvPr>
            <p:ph type="subTitle" idx="1"/>
          </p:nvPr>
        </p:nvSpPr>
        <p:spPr>
          <a:xfrm>
            <a:off x="2022300" y="2815923"/>
            <a:ext cx="55914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400"/>
              <a:buNone/>
              <a:defRPr sz="1400">
                <a:highlight>
                  <a:srgbClr val="FFCD00"/>
                </a:highlight>
              </a:defRPr>
            </a:lvl1pPr>
            <a:lvl2pPr lvl="1" rtl="0">
              <a:spcBef>
                <a:spcPts val="0"/>
              </a:spcBef>
              <a:spcAft>
                <a:spcPts val="0"/>
              </a:spcAft>
              <a:buClr>
                <a:schemeClr val="dk2"/>
              </a:buClr>
              <a:buSzPts val="1400"/>
              <a:buNone/>
              <a:defRPr sz="1400">
                <a:solidFill>
                  <a:schemeClr val="dk2"/>
                </a:solidFill>
                <a:highlight>
                  <a:srgbClr val="FFCD00"/>
                </a:highlight>
              </a:defRPr>
            </a:lvl2pPr>
            <a:lvl3pPr lvl="2" rtl="0">
              <a:spcBef>
                <a:spcPts val="0"/>
              </a:spcBef>
              <a:spcAft>
                <a:spcPts val="0"/>
              </a:spcAft>
              <a:buClr>
                <a:schemeClr val="dk2"/>
              </a:buClr>
              <a:buSzPts val="1400"/>
              <a:buNone/>
              <a:defRPr sz="1400">
                <a:solidFill>
                  <a:schemeClr val="dk2"/>
                </a:solidFill>
                <a:highlight>
                  <a:srgbClr val="FFCD00"/>
                </a:highlight>
              </a:defRPr>
            </a:lvl3pPr>
            <a:lvl4pPr lvl="3" rtl="0">
              <a:spcBef>
                <a:spcPts val="0"/>
              </a:spcBef>
              <a:spcAft>
                <a:spcPts val="0"/>
              </a:spcAft>
              <a:buClr>
                <a:schemeClr val="dk2"/>
              </a:buClr>
              <a:buSzPts val="1400"/>
              <a:buNone/>
              <a:defRPr sz="1400">
                <a:solidFill>
                  <a:schemeClr val="dk2"/>
                </a:solidFill>
                <a:highlight>
                  <a:srgbClr val="FFCD00"/>
                </a:highlight>
              </a:defRPr>
            </a:lvl4pPr>
            <a:lvl5pPr lvl="4" rtl="0">
              <a:spcBef>
                <a:spcPts val="0"/>
              </a:spcBef>
              <a:spcAft>
                <a:spcPts val="0"/>
              </a:spcAft>
              <a:buClr>
                <a:schemeClr val="dk2"/>
              </a:buClr>
              <a:buSzPts val="1400"/>
              <a:buNone/>
              <a:defRPr sz="1400">
                <a:solidFill>
                  <a:schemeClr val="dk2"/>
                </a:solidFill>
                <a:highlight>
                  <a:srgbClr val="FFCD00"/>
                </a:highlight>
              </a:defRPr>
            </a:lvl5pPr>
            <a:lvl6pPr lvl="5" rtl="0">
              <a:spcBef>
                <a:spcPts val="0"/>
              </a:spcBef>
              <a:spcAft>
                <a:spcPts val="0"/>
              </a:spcAft>
              <a:buClr>
                <a:schemeClr val="dk2"/>
              </a:buClr>
              <a:buSzPts val="1400"/>
              <a:buNone/>
              <a:defRPr sz="1400">
                <a:solidFill>
                  <a:schemeClr val="dk2"/>
                </a:solidFill>
                <a:highlight>
                  <a:srgbClr val="FFCD00"/>
                </a:highlight>
              </a:defRPr>
            </a:lvl6pPr>
            <a:lvl7pPr lvl="6" rtl="0">
              <a:spcBef>
                <a:spcPts val="0"/>
              </a:spcBef>
              <a:spcAft>
                <a:spcPts val="0"/>
              </a:spcAft>
              <a:buClr>
                <a:schemeClr val="dk2"/>
              </a:buClr>
              <a:buSzPts val="1400"/>
              <a:buNone/>
              <a:defRPr sz="1400">
                <a:solidFill>
                  <a:schemeClr val="dk2"/>
                </a:solidFill>
                <a:highlight>
                  <a:srgbClr val="FFCD00"/>
                </a:highlight>
              </a:defRPr>
            </a:lvl7pPr>
            <a:lvl8pPr lvl="7" rtl="0">
              <a:spcBef>
                <a:spcPts val="0"/>
              </a:spcBef>
              <a:spcAft>
                <a:spcPts val="0"/>
              </a:spcAft>
              <a:buClr>
                <a:schemeClr val="dk2"/>
              </a:buClr>
              <a:buSzPts val="1400"/>
              <a:buNone/>
              <a:defRPr sz="1400">
                <a:solidFill>
                  <a:schemeClr val="dk2"/>
                </a:solidFill>
                <a:highlight>
                  <a:srgbClr val="FFCD00"/>
                </a:highlight>
              </a:defRPr>
            </a:lvl8pPr>
            <a:lvl9pPr lvl="8" rtl="0">
              <a:spcBef>
                <a:spcPts val="0"/>
              </a:spcBef>
              <a:spcAft>
                <a:spcPts val="0"/>
              </a:spcAft>
              <a:buClr>
                <a:schemeClr val="dk2"/>
              </a:buClr>
              <a:buSzPts val="1400"/>
              <a:buNone/>
              <a:defRPr sz="1400">
                <a:solidFill>
                  <a:schemeClr val="dk2"/>
                </a:solidFill>
                <a:highlight>
                  <a:srgbClr val="FFCD00"/>
                </a:highlight>
              </a:defRPr>
            </a:lvl9pPr>
          </a:lstStyle>
          <a:p>
            <a:endParaRPr/>
          </a:p>
        </p:txBody>
      </p:sp>
      <p:cxnSp>
        <p:nvCxnSpPr>
          <p:cNvPr id="15" name="Google Shape;15;p3"/>
          <p:cNvCxnSpPr/>
          <p:nvPr/>
        </p:nvCxnSpPr>
        <p:spPr>
          <a:xfrm>
            <a:off x="-6025" y="2571762"/>
            <a:ext cx="1984500" cy="0"/>
          </a:xfrm>
          <a:prstGeom prst="straightConnector1">
            <a:avLst/>
          </a:prstGeom>
          <a:noFill/>
          <a:ln w="9525" cap="flat" cmpd="sng">
            <a:solidFill>
              <a:srgbClr val="CCCCCC"/>
            </a:solidFill>
            <a:prstDash val="solid"/>
            <a:round/>
            <a:headEnd type="none" w="med" len="med"/>
            <a:tailEnd type="none" w="med" len="med"/>
          </a:ln>
        </p:spPr>
      </p:cxnSp>
      <p:sp>
        <p:nvSpPr>
          <p:cNvPr id="16" name="Google Shape;16;p3"/>
          <p:cNvSpPr/>
          <p:nvPr/>
        </p:nvSpPr>
        <p:spPr>
          <a:xfrm>
            <a:off x="1117950" y="2288250"/>
            <a:ext cx="567000" cy="5670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2022225" y="1693523"/>
            <a:ext cx="37878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cxnSp>
        <p:nvCxnSpPr>
          <p:cNvPr id="18" name="Google Shape;18;p3"/>
          <p:cNvCxnSpPr/>
          <p:nvPr/>
        </p:nvCxnSpPr>
        <p:spPr>
          <a:xfrm>
            <a:off x="5898975" y="2571750"/>
            <a:ext cx="3251100" cy="0"/>
          </a:xfrm>
          <a:prstGeom prst="straightConnector1">
            <a:avLst/>
          </a:prstGeom>
          <a:noFill/>
          <a:ln w="9525" cap="flat" cmpd="sng">
            <a:solidFill>
              <a:srgbClr val="CCCCCC"/>
            </a:solidFill>
            <a:prstDash val="solid"/>
            <a:round/>
            <a:headEnd type="none" w="med" len="med"/>
            <a:tailEnd type="none" w="med" len="med"/>
          </a:ln>
        </p:spPr>
      </p:cxnSp>
      <p:sp>
        <p:nvSpPr>
          <p:cNvPr id="19" name="Google Shape;19;p3"/>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2105050" y="2238000"/>
            <a:ext cx="4933800" cy="819900"/>
          </a:xfrm>
          <a:prstGeom prst="rect">
            <a:avLst/>
          </a:prstGeom>
        </p:spPr>
        <p:txBody>
          <a:bodyPr spcFirstLastPara="1" wrap="square" lIns="91425" tIns="91425" rIns="91425" bIns="91425" anchor="b" anchorCtr="0">
            <a:noAutofit/>
          </a:bodyPr>
          <a:lstStyle>
            <a:lvl1pPr marL="457200" lvl="0" indent="-381000" algn="ctr" rtl="0">
              <a:spcBef>
                <a:spcPts val="600"/>
              </a:spcBef>
              <a:spcAft>
                <a:spcPts val="0"/>
              </a:spcAft>
              <a:buSzPts val="2400"/>
              <a:buFont typeface="Lora"/>
              <a:buChar char="◉"/>
              <a:defRPr sz="2400" i="1">
                <a:latin typeface="Lora"/>
                <a:ea typeface="Lora"/>
                <a:cs typeface="Lora"/>
                <a:sym typeface="Lora"/>
              </a:defRPr>
            </a:lvl1pPr>
            <a:lvl2pPr marL="914400" lvl="1" indent="-355600" algn="ctr" rtl="0">
              <a:spcBef>
                <a:spcPts val="0"/>
              </a:spcBef>
              <a:spcAft>
                <a:spcPts val="0"/>
              </a:spcAft>
              <a:buSzPts val="2000"/>
              <a:buFont typeface="Lora"/>
              <a:buChar char="○"/>
              <a:defRPr i="1">
                <a:latin typeface="Lora"/>
                <a:ea typeface="Lora"/>
                <a:cs typeface="Lora"/>
                <a:sym typeface="Lora"/>
              </a:defRPr>
            </a:lvl2pPr>
            <a:lvl3pPr marL="1371600" lvl="2" indent="-355600" algn="ctr" rtl="0">
              <a:spcBef>
                <a:spcPts val="0"/>
              </a:spcBef>
              <a:spcAft>
                <a:spcPts val="0"/>
              </a:spcAft>
              <a:buSzPts val="2000"/>
              <a:buFont typeface="Lora"/>
              <a:buChar char="■"/>
              <a:defRPr i="1">
                <a:latin typeface="Lora"/>
                <a:ea typeface="Lora"/>
                <a:cs typeface="Lora"/>
                <a:sym typeface="Lora"/>
              </a:defRPr>
            </a:lvl3pPr>
            <a:lvl4pPr marL="1828800" lvl="3" indent="-381000" algn="ctr" rtl="0">
              <a:spcBef>
                <a:spcPts val="0"/>
              </a:spcBef>
              <a:spcAft>
                <a:spcPts val="0"/>
              </a:spcAft>
              <a:buSzPts val="2400"/>
              <a:buFont typeface="Lora"/>
              <a:buChar char="●"/>
              <a:defRPr sz="2400" i="1">
                <a:latin typeface="Lora"/>
                <a:ea typeface="Lora"/>
                <a:cs typeface="Lora"/>
                <a:sym typeface="Lora"/>
              </a:defRPr>
            </a:lvl4pPr>
            <a:lvl5pPr marL="2286000" lvl="4" indent="-381000" algn="ctr" rtl="0">
              <a:spcBef>
                <a:spcPts val="0"/>
              </a:spcBef>
              <a:spcAft>
                <a:spcPts val="0"/>
              </a:spcAft>
              <a:buSzPts val="2400"/>
              <a:buFont typeface="Lora"/>
              <a:buChar char="○"/>
              <a:defRPr sz="2400" i="1">
                <a:latin typeface="Lora"/>
                <a:ea typeface="Lora"/>
                <a:cs typeface="Lora"/>
                <a:sym typeface="Lora"/>
              </a:defRPr>
            </a:lvl5pPr>
            <a:lvl6pPr marL="2743200" lvl="5" indent="-381000" algn="ctr" rtl="0">
              <a:spcBef>
                <a:spcPts val="0"/>
              </a:spcBef>
              <a:spcAft>
                <a:spcPts val="0"/>
              </a:spcAft>
              <a:buSzPts val="2400"/>
              <a:buFont typeface="Lora"/>
              <a:buChar char="■"/>
              <a:defRPr sz="2400" i="1">
                <a:latin typeface="Lora"/>
                <a:ea typeface="Lora"/>
                <a:cs typeface="Lora"/>
                <a:sym typeface="Lora"/>
              </a:defRPr>
            </a:lvl6pPr>
            <a:lvl7pPr marL="3200400" lvl="6" indent="-381000" algn="ctr" rtl="0">
              <a:spcBef>
                <a:spcPts val="0"/>
              </a:spcBef>
              <a:spcAft>
                <a:spcPts val="0"/>
              </a:spcAft>
              <a:buSzPts val="2400"/>
              <a:buFont typeface="Lora"/>
              <a:buChar char="●"/>
              <a:defRPr sz="2400" i="1">
                <a:latin typeface="Lora"/>
                <a:ea typeface="Lora"/>
                <a:cs typeface="Lora"/>
                <a:sym typeface="Lora"/>
              </a:defRPr>
            </a:lvl7pPr>
            <a:lvl8pPr marL="3657600" lvl="7" indent="-381000" algn="ctr" rtl="0">
              <a:spcBef>
                <a:spcPts val="0"/>
              </a:spcBef>
              <a:spcAft>
                <a:spcPts val="0"/>
              </a:spcAft>
              <a:buSzPts val="2400"/>
              <a:buFont typeface="Lora"/>
              <a:buChar char="○"/>
              <a:defRPr sz="2400" i="1">
                <a:latin typeface="Lora"/>
                <a:ea typeface="Lora"/>
                <a:cs typeface="Lora"/>
                <a:sym typeface="Lora"/>
              </a:defRPr>
            </a:lvl8pPr>
            <a:lvl9pPr marL="4114800" lvl="8" indent="-381000" algn="ctr">
              <a:spcBef>
                <a:spcPts val="0"/>
              </a:spcBef>
              <a:spcAft>
                <a:spcPts val="0"/>
              </a:spcAft>
              <a:buSzPts val="2400"/>
              <a:buFont typeface="Lora"/>
              <a:buChar char="■"/>
              <a:defRPr sz="2400" i="1">
                <a:latin typeface="Lora"/>
                <a:ea typeface="Lora"/>
                <a:cs typeface="Lora"/>
                <a:sym typeface="Lora"/>
              </a:defRPr>
            </a:lvl9pPr>
          </a:lstStyle>
          <a:p>
            <a:endParaRPr/>
          </a:p>
        </p:txBody>
      </p:sp>
      <p:cxnSp>
        <p:nvCxnSpPr>
          <p:cNvPr id="22" name="Google Shape;22;p4"/>
          <p:cNvCxnSpPr/>
          <p:nvPr/>
        </p:nvCxnSpPr>
        <p:spPr>
          <a:xfrm>
            <a:off x="4584075" y="3676500"/>
            <a:ext cx="0" cy="1480500"/>
          </a:xfrm>
          <a:prstGeom prst="straightConnector1">
            <a:avLst/>
          </a:prstGeom>
          <a:noFill/>
          <a:ln w="9525" cap="flat" cmpd="sng">
            <a:solidFill>
              <a:srgbClr val="CCCCCC"/>
            </a:solidFill>
            <a:prstDash val="solid"/>
            <a:round/>
            <a:headEnd type="none" w="med" len="med"/>
            <a:tailEnd type="none" w="med" len="med"/>
          </a:ln>
        </p:spPr>
      </p:cxnSp>
      <p:sp>
        <p:nvSpPr>
          <p:cNvPr id="23" name="Google Shape;23;p4"/>
          <p:cNvSpPr/>
          <p:nvPr/>
        </p:nvSpPr>
        <p:spPr>
          <a:xfrm>
            <a:off x="4288500" y="3393000"/>
            <a:ext cx="567000" cy="5670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txBox="1"/>
          <p:nvPr/>
        </p:nvSpPr>
        <p:spPr>
          <a:xfrm>
            <a:off x="3593400" y="3412652"/>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Lora"/>
                <a:ea typeface="Lora"/>
                <a:cs typeface="Lora"/>
                <a:sym typeface="Lora"/>
              </a:rPr>
              <a:t>“</a:t>
            </a:r>
            <a:endParaRPr sz="3600" b="1">
              <a:latin typeface="Lora"/>
              <a:ea typeface="Lora"/>
              <a:cs typeface="Lora"/>
              <a:sym typeface="Lora"/>
            </a:endParaRPr>
          </a:p>
        </p:txBody>
      </p:sp>
      <p:sp>
        <p:nvSpPr>
          <p:cNvPr id="25" name="Google Shape;25;p4"/>
          <p:cNvSpPr txBox="1">
            <a:spLocks noGrp="1"/>
          </p:cNvSpPr>
          <p:nvPr>
            <p:ph type="sldNum" idx="12"/>
          </p:nvPr>
        </p:nvSpPr>
        <p:spPr>
          <a:xfrm>
            <a:off x="4297650" y="1"/>
            <a:ext cx="548700" cy="393600"/>
          </a:xfrm>
          <a:prstGeom prst="rect">
            <a:avLst/>
          </a:prstGeom>
        </p:spPr>
        <p:txBody>
          <a:bodyPr spcFirstLastPara="1" wrap="square" lIns="91425" tIns="91425" rIns="91425" bIns="91425" anchor="t" anchorCtr="0">
            <a:noAutofit/>
          </a:bodyPr>
          <a:lstStyle>
            <a:lvl1pPr lvl="0" algn="ctr" rtl="0">
              <a:buNone/>
              <a:defRPr>
                <a:latin typeface="Lora"/>
                <a:ea typeface="Lora"/>
                <a:cs typeface="Lora"/>
                <a:sym typeface="Lora"/>
              </a:defRPr>
            </a:lvl1pPr>
            <a:lvl2pPr lvl="1" algn="ctr" rtl="0">
              <a:buNone/>
              <a:defRPr>
                <a:latin typeface="Lora"/>
                <a:ea typeface="Lora"/>
                <a:cs typeface="Lora"/>
                <a:sym typeface="Lora"/>
              </a:defRPr>
            </a:lvl2pPr>
            <a:lvl3pPr lvl="2" algn="ctr" rtl="0">
              <a:buNone/>
              <a:defRPr>
                <a:latin typeface="Lora"/>
                <a:ea typeface="Lora"/>
                <a:cs typeface="Lora"/>
                <a:sym typeface="Lora"/>
              </a:defRPr>
            </a:lvl3pPr>
            <a:lvl4pPr lvl="3" algn="ctr" rtl="0">
              <a:buNone/>
              <a:defRPr>
                <a:latin typeface="Lora"/>
                <a:ea typeface="Lora"/>
                <a:cs typeface="Lora"/>
                <a:sym typeface="Lora"/>
              </a:defRPr>
            </a:lvl4pPr>
            <a:lvl5pPr lvl="4" algn="ctr" rtl="0">
              <a:buNone/>
              <a:defRPr>
                <a:latin typeface="Lora"/>
                <a:ea typeface="Lora"/>
                <a:cs typeface="Lora"/>
                <a:sym typeface="Lora"/>
              </a:defRPr>
            </a:lvl5pPr>
            <a:lvl6pPr lvl="5" algn="ctr" rtl="0">
              <a:buNone/>
              <a:defRPr>
                <a:latin typeface="Lora"/>
                <a:ea typeface="Lora"/>
                <a:cs typeface="Lora"/>
                <a:sym typeface="Lora"/>
              </a:defRPr>
            </a:lvl6pPr>
            <a:lvl7pPr lvl="6" algn="ctr" rtl="0">
              <a:buNone/>
              <a:defRPr>
                <a:latin typeface="Lora"/>
                <a:ea typeface="Lora"/>
                <a:cs typeface="Lora"/>
                <a:sym typeface="Lora"/>
              </a:defRPr>
            </a:lvl7pPr>
            <a:lvl8pPr lvl="7" algn="ctr" rtl="0">
              <a:buNone/>
              <a:defRPr>
                <a:latin typeface="Lora"/>
                <a:ea typeface="Lora"/>
                <a:cs typeface="Lora"/>
                <a:sym typeface="Lora"/>
              </a:defRPr>
            </a:lvl8pPr>
            <a:lvl9pPr lvl="8" algn="ctr" rtl="0">
              <a:buNone/>
              <a:defRPr>
                <a:latin typeface="Lora"/>
                <a:ea typeface="Lora"/>
                <a:cs typeface="Lora"/>
                <a:sym typeface="Lora"/>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6"/>
        <p:cNvGrpSpPr/>
        <p:nvPr/>
      </p:nvGrpSpPr>
      <p:grpSpPr>
        <a:xfrm>
          <a:off x="0" y="0"/>
          <a:ext cx="0" cy="0"/>
          <a:chOff x="0" y="0"/>
          <a:chExt cx="0" cy="0"/>
        </a:xfrm>
      </p:grpSpPr>
      <p:cxnSp>
        <p:nvCxnSpPr>
          <p:cNvPr id="27" name="Google Shape;27;p5"/>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28" name="Google Shape;28;p5"/>
          <p:cNvSpPr/>
          <p:nvPr/>
        </p:nvSpPr>
        <p:spPr>
          <a:xfrm>
            <a:off x="817475" y="928767"/>
            <a:ext cx="405900" cy="4059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Lora"/>
              <a:buNone/>
              <a:defRPr sz="2000" b="1">
                <a:latin typeface="Lora"/>
                <a:ea typeface="Lora"/>
                <a:cs typeface="Lora"/>
                <a:sym typeface="Lora"/>
              </a:defRPr>
            </a:lvl1pPr>
            <a:lvl2pPr lvl="1" rtl="0">
              <a:spcBef>
                <a:spcPts val="0"/>
              </a:spcBef>
              <a:spcAft>
                <a:spcPts val="0"/>
              </a:spcAft>
              <a:buSzPts val="2000"/>
              <a:buFont typeface="Lora"/>
              <a:buNone/>
              <a:defRPr sz="2000" b="1">
                <a:highlight>
                  <a:srgbClr val="FFFFFF"/>
                </a:highlight>
                <a:latin typeface="Lora"/>
                <a:ea typeface="Lora"/>
                <a:cs typeface="Lora"/>
                <a:sym typeface="Lora"/>
              </a:defRPr>
            </a:lvl2pPr>
            <a:lvl3pPr lvl="2" rtl="0">
              <a:spcBef>
                <a:spcPts val="0"/>
              </a:spcBef>
              <a:spcAft>
                <a:spcPts val="0"/>
              </a:spcAft>
              <a:buSzPts val="2000"/>
              <a:buFont typeface="Lora"/>
              <a:buNone/>
              <a:defRPr sz="2000" b="1">
                <a:highlight>
                  <a:srgbClr val="FFFFFF"/>
                </a:highlight>
                <a:latin typeface="Lora"/>
                <a:ea typeface="Lora"/>
                <a:cs typeface="Lora"/>
                <a:sym typeface="Lora"/>
              </a:defRPr>
            </a:lvl3pPr>
            <a:lvl4pPr lvl="3" rtl="0">
              <a:spcBef>
                <a:spcPts val="0"/>
              </a:spcBef>
              <a:spcAft>
                <a:spcPts val="0"/>
              </a:spcAft>
              <a:buSzPts val="2000"/>
              <a:buFont typeface="Lora"/>
              <a:buNone/>
              <a:defRPr sz="2000" b="1">
                <a:highlight>
                  <a:srgbClr val="FFFFFF"/>
                </a:highlight>
                <a:latin typeface="Lora"/>
                <a:ea typeface="Lora"/>
                <a:cs typeface="Lora"/>
                <a:sym typeface="Lora"/>
              </a:defRPr>
            </a:lvl4pPr>
            <a:lvl5pPr lvl="4" rtl="0">
              <a:spcBef>
                <a:spcPts val="0"/>
              </a:spcBef>
              <a:spcAft>
                <a:spcPts val="0"/>
              </a:spcAft>
              <a:buSzPts val="2000"/>
              <a:buFont typeface="Lora"/>
              <a:buNone/>
              <a:defRPr sz="2000" b="1">
                <a:highlight>
                  <a:srgbClr val="FFFFFF"/>
                </a:highlight>
                <a:latin typeface="Lora"/>
                <a:ea typeface="Lora"/>
                <a:cs typeface="Lora"/>
                <a:sym typeface="Lora"/>
              </a:defRPr>
            </a:lvl5pPr>
            <a:lvl6pPr lvl="5" rtl="0">
              <a:spcBef>
                <a:spcPts val="0"/>
              </a:spcBef>
              <a:spcAft>
                <a:spcPts val="0"/>
              </a:spcAft>
              <a:buSzPts val="2000"/>
              <a:buFont typeface="Lora"/>
              <a:buNone/>
              <a:defRPr sz="2000" b="1">
                <a:highlight>
                  <a:srgbClr val="FFFFFF"/>
                </a:highlight>
                <a:latin typeface="Lora"/>
                <a:ea typeface="Lora"/>
                <a:cs typeface="Lora"/>
                <a:sym typeface="Lora"/>
              </a:defRPr>
            </a:lvl6pPr>
            <a:lvl7pPr lvl="6" rtl="0">
              <a:spcBef>
                <a:spcPts val="0"/>
              </a:spcBef>
              <a:spcAft>
                <a:spcPts val="0"/>
              </a:spcAft>
              <a:buSzPts val="2000"/>
              <a:buFont typeface="Lora"/>
              <a:buNone/>
              <a:defRPr sz="2000" b="1">
                <a:highlight>
                  <a:srgbClr val="FFFFFF"/>
                </a:highlight>
                <a:latin typeface="Lora"/>
                <a:ea typeface="Lora"/>
                <a:cs typeface="Lora"/>
                <a:sym typeface="Lora"/>
              </a:defRPr>
            </a:lvl7pPr>
            <a:lvl8pPr lvl="7" rtl="0">
              <a:spcBef>
                <a:spcPts val="0"/>
              </a:spcBef>
              <a:spcAft>
                <a:spcPts val="0"/>
              </a:spcAft>
              <a:buSzPts val="2000"/>
              <a:buFont typeface="Lora"/>
              <a:buNone/>
              <a:defRPr sz="2000" b="1">
                <a:highlight>
                  <a:srgbClr val="FFFFFF"/>
                </a:highlight>
                <a:latin typeface="Lora"/>
                <a:ea typeface="Lora"/>
                <a:cs typeface="Lora"/>
                <a:sym typeface="Lora"/>
              </a:defRPr>
            </a:lvl8pPr>
            <a:lvl9pPr lvl="8" rtl="0">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sp>
        <p:nvSpPr>
          <p:cNvPr id="30" name="Google Shape;30;p5"/>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355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600" lvl="2" indent="-355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800" lvl="3"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6000" lvl="4"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200" lvl="5"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400" lvl="6"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600" lvl="7"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800" lvl="8"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cxnSp>
        <p:nvCxnSpPr>
          <p:cNvPr id="31" name="Google Shape;31;p5"/>
          <p:cNvCxnSpPr/>
          <p:nvPr/>
        </p:nvCxnSpPr>
        <p:spPr>
          <a:xfrm>
            <a:off x="5265650" y="1131725"/>
            <a:ext cx="3878400" cy="0"/>
          </a:xfrm>
          <a:prstGeom prst="straightConnector1">
            <a:avLst/>
          </a:prstGeom>
          <a:noFill/>
          <a:ln w="9525" cap="flat" cmpd="sng">
            <a:solidFill>
              <a:srgbClr val="CCCCCC"/>
            </a:solidFill>
            <a:prstDash val="solid"/>
            <a:round/>
            <a:headEnd type="none" w="med" len="med"/>
            <a:tailEnd type="none" w="med" len="med"/>
          </a:ln>
        </p:spPr>
      </p:cxnSp>
      <p:sp>
        <p:nvSpPr>
          <p:cNvPr id="32" name="Google Shape;32;p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35" name="Google Shape;35;p6"/>
          <p:cNvSpPr txBox="1">
            <a:spLocks noGrp="1"/>
          </p:cNvSpPr>
          <p:nvPr>
            <p:ph type="body" idx="1"/>
          </p:nvPr>
        </p:nvSpPr>
        <p:spPr>
          <a:xfrm>
            <a:off x="1381250" y="1618700"/>
            <a:ext cx="3425400" cy="32310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6" name="Google Shape;36;p6"/>
          <p:cNvSpPr txBox="1">
            <a:spLocks noGrp="1"/>
          </p:cNvSpPr>
          <p:nvPr>
            <p:ph type="body" idx="2"/>
          </p:nvPr>
        </p:nvSpPr>
        <p:spPr>
          <a:xfrm>
            <a:off x="5012916" y="1618700"/>
            <a:ext cx="3425400" cy="32310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cxnSp>
        <p:nvCxnSpPr>
          <p:cNvPr id="37" name="Google Shape;37;p6"/>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38" name="Google Shape;38;p6"/>
          <p:cNvSpPr/>
          <p:nvPr/>
        </p:nvSpPr>
        <p:spPr>
          <a:xfrm>
            <a:off x="817475" y="928767"/>
            <a:ext cx="405900" cy="4059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6"/>
          <p:cNvCxnSpPr/>
          <p:nvPr/>
        </p:nvCxnSpPr>
        <p:spPr>
          <a:xfrm>
            <a:off x="5265650" y="1131725"/>
            <a:ext cx="3878400" cy="0"/>
          </a:xfrm>
          <a:prstGeom prst="straightConnector1">
            <a:avLst/>
          </a:prstGeom>
          <a:noFill/>
          <a:ln w="9525" cap="flat" cmpd="sng">
            <a:solidFill>
              <a:srgbClr val="CCCCCC"/>
            </a:solidFill>
            <a:prstDash val="solid"/>
            <a:round/>
            <a:headEnd type="none" w="med" len="med"/>
            <a:tailEnd type="none" w="med" len="med"/>
          </a:ln>
        </p:spPr>
      </p:cxnSp>
      <p:sp>
        <p:nvSpPr>
          <p:cNvPr id="40" name="Google Shape;40;p6"/>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43" name="Google Shape;43;p7"/>
          <p:cNvSpPr txBox="1">
            <a:spLocks noGrp="1"/>
          </p:cNvSpPr>
          <p:nvPr>
            <p:ph type="body" idx="1"/>
          </p:nvPr>
        </p:nvSpPr>
        <p:spPr>
          <a:xfrm>
            <a:off x="1381250" y="1651075"/>
            <a:ext cx="2334000" cy="31224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4" name="Google Shape;44;p7"/>
          <p:cNvSpPr txBox="1">
            <a:spLocks noGrp="1"/>
          </p:cNvSpPr>
          <p:nvPr>
            <p:ph type="body" idx="2"/>
          </p:nvPr>
        </p:nvSpPr>
        <p:spPr>
          <a:xfrm>
            <a:off x="3834912" y="1651075"/>
            <a:ext cx="2334000" cy="31224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5" name="Google Shape;45;p7"/>
          <p:cNvSpPr txBox="1">
            <a:spLocks noGrp="1"/>
          </p:cNvSpPr>
          <p:nvPr>
            <p:ph type="body" idx="3"/>
          </p:nvPr>
        </p:nvSpPr>
        <p:spPr>
          <a:xfrm>
            <a:off x="6288573" y="1651075"/>
            <a:ext cx="2334000" cy="31224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cxnSp>
        <p:nvCxnSpPr>
          <p:cNvPr id="46" name="Google Shape;46;p7"/>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47" name="Google Shape;47;p7"/>
          <p:cNvSpPr/>
          <p:nvPr/>
        </p:nvSpPr>
        <p:spPr>
          <a:xfrm>
            <a:off x="817475" y="928767"/>
            <a:ext cx="405900" cy="4059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 name="Google Shape;48;p7"/>
          <p:cNvCxnSpPr/>
          <p:nvPr/>
        </p:nvCxnSpPr>
        <p:spPr>
          <a:xfrm>
            <a:off x="5265650" y="1131725"/>
            <a:ext cx="3878400" cy="0"/>
          </a:xfrm>
          <a:prstGeom prst="straightConnector1">
            <a:avLst/>
          </a:prstGeom>
          <a:noFill/>
          <a:ln w="9525" cap="flat" cmpd="sng">
            <a:solidFill>
              <a:srgbClr val="CCCCCC"/>
            </a:solidFill>
            <a:prstDash val="solid"/>
            <a:round/>
            <a:headEnd type="none" w="med" len="med"/>
            <a:tailEnd type="none" w="med" len="med"/>
          </a:ln>
        </p:spPr>
      </p:cxnSp>
      <p:sp>
        <p:nvSpPr>
          <p:cNvPr id="49" name="Google Shape;49;p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381250" y="937125"/>
            <a:ext cx="3878400" cy="435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cxnSp>
        <p:nvCxnSpPr>
          <p:cNvPr id="52" name="Google Shape;52;p8"/>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53" name="Google Shape;53;p8"/>
          <p:cNvSpPr/>
          <p:nvPr/>
        </p:nvSpPr>
        <p:spPr>
          <a:xfrm>
            <a:off x="817475" y="928767"/>
            <a:ext cx="405900" cy="4059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 name="Google Shape;54;p8"/>
          <p:cNvCxnSpPr/>
          <p:nvPr/>
        </p:nvCxnSpPr>
        <p:spPr>
          <a:xfrm>
            <a:off x="5265650" y="1131725"/>
            <a:ext cx="3878400" cy="0"/>
          </a:xfrm>
          <a:prstGeom prst="straightConnector1">
            <a:avLst/>
          </a:prstGeom>
          <a:noFill/>
          <a:ln w="9525" cap="flat" cmpd="sng">
            <a:solidFill>
              <a:srgbClr val="CCCCCC"/>
            </a:solidFill>
            <a:prstDash val="solid"/>
            <a:round/>
            <a:headEnd type="none" w="med" len="med"/>
            <a:tailEnd type="none" w="med" len="med"/>
          </a:ln>
        </p:spPr>
      </p:cxnSp>
      <p:sp>
        <p:nvSpPr>
          <p:cNvPr id="55" name="Google Shape;55;p8"/>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9"/>
          <p:cNvSpPr txBox="1">
            <a:spLocks noGrp="1"/>
          </p:cNvSpPr>
          <p:nvPr>
            <p:ph type="body" idx="1"/>
          </p:nvPr>
        </p:nvSpPr>
        <p:spPr>
          <a:xfrm>
            <a:off x="1990450" y="4037375"/>
            <a:ext cx="5163000" cy="519600"/>
          </a:xfrm>
          <a:prstGeom prst="rect">
            <a:avLst/>
          </a:prstGeom>
        </p:spPr>
        <p:txBody>
          <a:bodyPr spcFirstLastPara="1" wrap="square" lIns="91425" tIns="91425" rIns="91425" bIns="91425" anchor="b" anchorCtr="0">
            <a:noAutofit/>
          </a:bodyPr>
          <a:lstStyle>
            <a:lvl1pPr marL="457200" lvl="0" indent="-228600" algn="ctr">
              <a:spcBef>
                <a:spcPts val="360"/>
              </a:spcBef>
              <a:spcAft>
                <a:spcPts val="0"/>
              </a:spcAft>
              <a:buSzPts val="1400"/>
              <a:buFont typeface="Lora"/>
              <a:buNone/>
              <a:defRPr sz="1400" i="1">
                <a:latin typeface="Lora"/>
                <a:ea typeface="Lora"/>
                <a:cs typeface="Lora"/>
                <a:sym typeface="Lora"/>
              </a:defRPr>
            </a:lvl1pPr>
          </a:lstStyle>
          <a:p>
            <a:endParaRPr/>
          </a:p>
        </p:txBody>
      </p:sp>
      <p:cxnSp>
        <p:nvCxnSpPr>
          <p:cNvPr id="58" name="Google Shape;58;p9"/>
          <p:cNvCxnSpPr/>
          <p:nvPr/>
        </p:nvCxnSpPr>
        <p:spPr>
          <a:xfrm>
            <a:off x="-6025" y="4666129"/>
            <a:ext cx="9162000" cy="0"/>
          </a:xfrm>
          <a:prstGeom prst="straightConnector1">
            <a:avLst/>
          </a:prstGeom>
          <a:noFill/>
          <a:ln w="9525" cap="flat" cmpd="sng">
            <a:solidFill>
              <a:srgbClr val="CCCCCC"/>
            </a:solidFill>
            <a:prstDash val="solid"/>
            <a:round/>
            <a:headEnd type="none" w="med" len="med"/>
            <a:tailEnd type="none" w="med" len="med"/>
          </a:ln>
        </p:spPr>
      </p:cxnSp>
      <p:sp>
        <p:nvSpPr>
          <p:cNvPr id="59" name="Google Shape;59;p9"/>
          <p:cNvSpPr/>
          <p:nvPr/>
        </p:nvSpPr>
        <p:spPr>
          <a:xfrm>
            <a:off x="4457400" y="4551496"/>
            <a:ext cx="229200" cy="2292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9"/>
          <p:cNvSpPr txBox="1">
            <a:spLocks noGrp="1"/>
          </p:cNvSpPr>
          <p:nvPr>
            <p:ph type="sldNum" idx="12"/>
          </p:nvPr>
        </p:nvSpPr>
        <p:spPr>
          <a:xfrm>
            <a:off x="4297650" y="4780700"/>
            <a:ext cx="548700" cy="362700"/>
          </a:xfrm>
          <a:prstGeom prst="rect">
            <a:avLst/>
          </a:prstGeom>
        </p:spPr>
        <p:txBody>
          <a:bodyPr spcFirstLastPara="1" wrap="square" lIns="91425" tIns="91425" rIns="91425" bIns="91425" anchor="ctr" anchorCtr="0">
            <a:noAutofit/>
          </a:bodyPr>
          <a:lstStyle>
            <a:lvl1pPr lvl="0" algn="ctr" rtl="0">
              <a:buNone/>
              <a:defRPr>
                <a:latin typeface="Lora"/>
                <a:ea typeface="Lora"/>
                <a:cs typeface="Lora"/>
                <a:sym typeface="Lora"/>
              </a:defRPr>
            </a:lvl1pPr>
            <a:lvl2pPr lvl="1" algn="ctr" rtl="0">
              <a:buNone/>
              <a:defRPr>
                <a:latin typeface="Lora"/>
                <a:ea typeface="Lora"/>
                <a:cs typeface="Lora"/>
                <a:sym typeface="Lora"/>
              </a:defRPr>
            </a:lvl2pPr>
            <a:lvl3pPr lvl="2" algn="ctr" rtl="0">
              <a:buNone/>
              <a:defRPr>
                <a:latin typeface="Lora"/>
                <a:ea typeface="Lora"/>
                <a:cs typeface="Lora"/>
                <a:sym typeface="Lora"/>
              </a:defRPr>
            </a:lvl3pPr>
            <a:lvl4pPr lvl="3" algn="ctr" rtl="0">
              <a:buNone/>
              <a:defRPr>
                <a:latin typeface="Lora"/>
                <a:ea typeface="Lora"/>
                <a:cs typeface="Lora"/>
                <a:sym typeface="Lora"/>
              </a:defRPr>
            </a:lvl4pPr>
            <a:lvl5pPr lvl="4" algn="ctr" rtl="0">
              <a:buNone/>
              <a:defRPr>
                <a:latin typeface="Lora"/>
                <a:ea typeface="Lora"/>
                <a:cs typeface="Lora"/>
                <a:sym typeface="Lora"/>
              </a:defRPr>
            </a:lvl5pPr>
            <a:lvl6pPr lvl="5" algn="ctr" rtl="0">
              <a:buNone/>
              <a:defRPr>
                <a:latin typeface="Lora"/>
                <a:ea typeface="Lora"/>
                <a:cs typeface="Lora"/>
                <a:sym typeface="Lora"/>
              </a:defRPr>
            </a:lvl6pPr>
            <a:lvl7pPr lvl="6" algn="ctr" rtl="0">
              <a:buNone/>
              <a:defRPr>
                <a:latin typeface="Lora"/>
                <a:ea typeface="Lora"/>
                <a:cs typeface="Lora"/>
                <a:sym typeface="Lora"/>
              </a:defRPr>
            </a:lvl7pPr>
            <a:lvl8pPr lvl="7" algn="ctr" rtl="0">
              <a:buNone/>
              <a:defRPr>
                <a:latin typeface="Lora"/>
                <a:ea typeface="Lora"/>
                <a:cs typeface="Lora"/>
                <a:sym typeface="Lora"/>
              </a:defRPr>
            </a:lvl8pPr>
            <a:lvl9pPr lvl="8" algn="ctr" rtl="0">
              <a:buNone/>
              <a:defRPr>
                <a:latin typeface="Lora"/>
                <a:ea typeface="Lora"/>
                <a:cs typeface="Lora"/>
                <a:sym typeface="Lora"/>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cxnSp>
        <p:nvCxnSpPr>
          <p:cNvPr id="62" name="Google Shape;62;p10"/>
          <p:cNvCxnSpPr/>
          <p:nvPr/>
        </p:nvCxnSpPr>
        <p:spPr>
          <a:xfrm>
            <a:off x="-6025" y="4513729"/>
            <a:ext cx="9162000" cy="0"/>
          </a:xfrm>
          <a:prstGeom prst="straightConnector1">
            <a:avLst/>
          </a:prstGeom>
          <a:noFill/>
          <a:ln w="9525" cap="flat" cmpd="sng">
            <a:solidFill>
              <a:srgbClr val="CCCCCC"/>
            </a:solidFill>
            <a:prstDash val="solid"/>
            <a:round/>
            <a:headEnd type="none" w="med" len="med"/>
            <a:tailEnd type="none" w="med" len="med"/>
          </a:ln>
        </p:spPr>
      </p:cxnSp>
      <p:sp>
        <p:nvSpPr>
          <p:cNvPr id="63" name="Google Shape;63;p10"/>
          <p:cNvSpPr/>
          <p:nvPr/>
        </p:nvSpPr>
        <p:spPr>
          <a:xfrm>
            <a:off x="4293700" y="4235405"/>
            <a:ext cx="556500" cy="5565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0"/>
          <p:cNvSpPr txBox="1">
            <a:spLocks noGrp="1"/>
          </p:cNvSpPr>
          <p:nvPr>
            <p:ph type="sldNum" idx="12"/>
          </p:nvPr>
        </p:nvSpPr>
        <p:spPr>
          <a:xfrm>
            <a:off x="4297650" y="4791900"/>
            <a:ext cx="548700" cy="351600"/>
          </a:xfrm>
          <a:prstGeom prst="rect">
            <a:avLst/>
          </a:prstGeom>
        </p:spPr>
        <p:txBody>
          <a:bodyPr spcFirstLastPara="1" wrap="square" lIns="91425" tIns="91425" rIns="91425" bIns="91425" anchor="ctr" anchorCtr="0">
            <a:noAutofit/>
          </a:bodyPr>
          <a:lstStyle>
            <a:lvl1pPr lvl="0" algn="ctr" rtl="0">
              <a:buNone/>
              <a:defRPr>
                <a:latin typeface="Lora"/>
                <a:ea typeface="Lora"/>
                <a:cs typeface="Lora"/>
                <a:sym typeface="Lora"/>
              </a:defRPr>
            </a:lvl1pPr>
            <a:lvl2pPr lvl="1" algn="ctr" rtl="0">
              <a:buNone/>
              <a:defRPr>
                <a:latin typeface="Lora"/>
                <a:ea typeface="Lora"/>
                <a:cs typeface="Lora"/>
                <a:sym typeface="Lora"/>
              </a:defRPr>
            </a:lvl2pPr>
            <a:lvl3pPr lvl="2" algn="ctr" rtl="0">
              <a:buNone/>
              <a:defRPr>
                <a:latin typeface="Lora"/>
                <a:ea typeface="Lora"/>
                <a:cs typeface="Lora"/>
                <a:sym typeface="Lora"/>
              </a:defRPr>
            </a:lvl3pPr>
            <a:lvl4pPr lvl="3" algn="ctr" rtl="0">
              <a:buNone/>
              <a:defRPr>
                <a:latin typeface="Lora"/>
                <a:ea typeface="Lora"/>
                <a:cs typeface="Lora"/>
                <a:sym typeface="Lora"/>
              </a:defRPr>
            </a:lvl4pPr>
            <a:lvl5pPr lvl="4" algn="ctr" rtl="0">
              <a:buNone/>
              <a:defRPr>
                <a:latin typeface="Lora"/>
                <a:ea typeface="Lora"/>
                <a:cs typeface="Lora"/>
                <a:sym typeface="Lora"/>
              </a:defRPr>
            </a:lvl5pPr>
            <a:lvl6pPr lvl="5" algn="ctr" rtl="0">
              <a:buNone/>
              <a:defRPr>
                <a:latin typeface="Lora"/>
                <a:ea typeface="Lora"/>
                <a:cs typeface="Lora"/>
                <a:sym typeface="Lora"/>
              </a:defRPr>
            </a:lvl6pPr>
            <a:lvl7pPr lvl="6" algn="ctr" rtl="0">
              <a:buNone/>
              <a:defRPr>
                <a:latin typeface="Lora"/>
                <a:ea typeface="Lora"/>
                <a:cs typeface="Lora"/>
                <a:sym typeface="Lora"/>
              </a:defRPr>
            </a:lvl7pPr>
            <a:lvl8pPr lvl="7" algn="ctr" rtl="0">
              <a:buNone/>
              <a:defRPr>
                <a:latin typeface="Lora"/>
                <a:ea typeface="Lora"/>
                <a:cs typeface="Lora"/>
                <a:sym typeface="Lora"/>
              </a:defRPr>
            </a:lvl8pPr>
            <a:lvl9pPr lvl="8" algn="ctr" rtl="0">
              <a:buNone/>
              <a:defRPr>
                <a:latin typeface="Lora"/>
                <a:ea typeface="Lora"/>
                <a:cs typeface="Lora"/>
                <a:sym typeface="Lora"/>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1381250" y="1616470"/>
            <a:ext cx="6809700" cy="31122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35560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600" lvl="2" indent="-35560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800" lvl="3"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6000" lvl="4"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200" lvl="5"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400" lvl="6"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600" lvl="7"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800" lvl="8"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sp>
        <p:nvSpPr>
          <p:cNvPr id="7" name="Google Shape;7;p1"/>
          <p:cNvSpPr txBox="1">
            <a:spLocks noGrp="1"/>
          </p:cNvSpPr>
          <p:nvPr>
            <p:ph type="title"/>
          </p:nvPr>
        </p:nvSpPr>
        <p:spPr>
          <a:xfrm>
            <a:off x="1381250" y="937117"/>
            <a:ext cx="6809700" cy="435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2000"/>
              <a:buFont typeface="Lora"/>
              <a:buNone/>
              <a:defRPr sz="2000" b="1">
                <a:latin typeface="Lora"/>
                <a:ea typeface="Lora"/>
                <a:cs typeface="Lora"/>
                <a:sym typeface="Lora"/>
              </a:defRPr>
            </a:lvl1pPr>
            <a:lvl2pPr lvl="1">
              <a:spcBef>
                <a:spcPts val="0"/>
              </a:spcBef>
              <a:spcAft>
                <a:spcPts val="0"/>
              </a:spcAft>
              <a:buSzPts val="2000"/>
              <a:buFont typeface="Lora"/>
              <a:buNone/>
              <a:defRPr sz="2000" b="1">
                <a:latin typeface="Lora"/>
                <a:ea typeface="Lora"/>
                <a:cs typeface="Lora"/>
                <a:sym typeface="Lora"/>
              </a:defRPr>
            </a:lvl2pPr>
            <a:lvl3pPr lvl="2">
              <a:spcBef>
                <a:spcPts val="0"/>
              </a:spcBef>
              <a:spcAft>
                <a:spcPts val="0"/>
              </a:spcAft>
              <a:buSzPts val="2000"/>
              <a:buFont typeface="Lora"/>
              <a:buNone/>
              <a:defRPr sz="2000" b="1">
                <a:latin typeface="Lora"/>
                <a:ea typeface="Lora"/>
                <a:cs typeface="Lora"/>
                <a:sym typeface="Lora"/>
              </a:defRPr>
            </a:lvl3pPr>
            <a:lvl4pPr lvl="3">
              <a:spcBef>
                <a:spcPts val="0"/>
              </a:spcBef>
              <a:spcAft>
                <a:spcPts val="0"/>
              </a:spcAft>
              <a:buSzPts val="2000"/>
              <a:buFont typeface="Lora"/>
              <a:buNone/>
              <a:defRPr sz="2000" b="1">
                <a:latin typeface="Lora"/>
                <a:ea typeface="Lora"/>
                <a:cs typeface="Lora"/>
                <a:sym typeface="Lora"/>
              </a:defRPr>
            </a:lvl4pPr>
            <a:lvl5pPr lvl="4">
              <a:spcBef>
                <a:spcPts val="0"/>
              </a:spcBef>
              <a:spcAft>
                <a:spcPts val="0"/>
              </a:spcAft>
              <a:buSzPts val="2000"/>
              <a:buFont typeface="Lora"/>
              <a:buNone/>
              <a:defRPr sz="2000" b="1">
                <a:latin typeface="Lora"/>
                <a:ea typeface="Lora"/>
                <a:cs typeface="Lora"/>
                <a:sym typeface="Lora"/>
              </a:defRPr>
            </a:lvl5pPr>
            <a:lvl6pPr lvl="5">
              <a:spcBef>
                <a:spcPts val="0"/>
              </a:spcBef>
              <a:spcAft>
                <a:spcPts val="0"/>
              </a:spcAft>
              <a:buSzPts val="2000"/>
              <a:buFont typeface="Lora"/>
              <a:buNone/>
              <a:defRPr sz="2000" b="1">
                <a:latin typeface="Lora"/>
                <a:ea typeface="Lora"/>
                <a:cs typeface="Lora"/>
                <a:sym typeface="Lora"/>
              </a:defRPr>
            </a:lvl6pPr>
            <a:lvl7pPr lvl="6">
              <a:spcBef>
                <a:spcPts val="0"/>
              </a:spcBef>
              <a:spcAft>
                <a:spcPts val="0"/>
              </a:spcAft>
              <a:buSzPts val="2000"/>
              <a:buFont typeface="Lora"/>
              <a:buNone/>
              <a:defRPr sz="2000" b="1">
                <a:latin typeface="Lora"/>
                <a:ea typeface="Lora"/>
                <a:cs typeface="Lora"/>
                <a:sym typeface="Lora"/>
              </a:defRPr>
            </a:lvl7pPr>
            <a:lvl8pPr lvl="7">
              <a:spcBef>
                <a:spcPts val="0"/>
              </a:spcBef>
              <a:spcAft>
                <a:spcPts val="0"/>
              </a:spcAft>
              <a:buSzPts val="2000"/>
              <a:buFont typeface="Lora"/>
              <a:buNone/>
              <a:defRPr sz="2000" b="1">
                <a:latin typeface="Lora"/>
                <a:ea typeface="Lora"/>
                <a:cs typeface="Lora"/>
                <a:sym typeface="Lora"/>
              </a:defRPr>
            </a:lvl8pPr>
            <a:lvl9pPr lvl="8">
              <a:spcBef>
                <a:spcPts val="0"/>
              </a:spcBef>
              <a:spcAft>
                <a:spcPts val="0"/>
              </a:spcAft>
              <a:buSzPts val="2000"/>
              <a:buFont typeface="Lora"/>
              <a:buNone/>
              <a:defRPr sz="2000" b="1">
                <a:latin typeface="Lora"/>
                <a:ea typeface="Lora"/>
                <a:cs typeface="Lora"/>
                <a:sym typeface="Lora"/>
              </a:defRPr>
            </a:lvl9pPr>
          </a:lstStyle>
          <a:p>
            <a:endParaRPr/>
          </a:p>
        </p:txBody>
      </p:sp>
      <p:sp>
        <p:nvSpPr>
          <p:cNvPr id="8" name="Google Shape;8;p1"/>
          <p:cNvSpPr txBox="1">
            <a:spLocks noGrp="1"/>
          </p:cNvSpPr>
          <p:nvPr>
            <p:ph type="sldNum" idx="12"/>
          </p:nvPr>
        </p:nvSpPr>
        <p:spPr>
          <a:xfrm>
            <a:off x="8543227" y="4749851"/>
            <a:ext cx="548700" cy="393600"/>
          </a:xfrm>
          <a:prstGeom prst="rect">
            <a:avLst/>
          </a:prstGeom>
          <a:noFill/>
          <a:ln>
            <a:noFill/>
          </a:ln>
        </p:spPr>
        <p:txBody>
          <a:bodyPr spcFirstLastPara="1" wrap="square" lIns="91425" tIns="91425" rIns="91425" bIns="91425" anchor="t" anchorCtr="0">
            <a:noAutofit/>
          </a:bodyPr>
          <a:lstStyle>
            <a:lvl1pPr lvl="0" algn="r">
              <a:buNone/>
              <a:defRPr sz="1000">
                <a:solidFill>
                  <a:srgbClr val="1D1D1B"/>
                </a:solidFill>
                <a:latin typeface="Lora"/>
                <a:ea typeface="Lora"/>
                <a:cs typeface="Lora"/>
                <a:sym typeface="Lora"/>
              </a:defRPr>
            </a:lvl1pPr>
            <a:lvl2pPr lvl="1" algn="r">
              <a:buNone/>
              <a:defRPr sz="1000">
                <a:solidFill>
                  <a:srgbClr val="1D1D1B"/>
                </a:solidFill>
                <a:latin typeface="Lora"/>
                <a:ea typeface="Lora"/>
                <a:cs typeface="Lora"/>
                <a:sym typeface="Lora"/>
              </a:defRPr>
            </a:lvl2pPr>
            <a:lvl3pPr lvl="2" algn="r">
              <a:buNone/>
              <a:defRPr sz="1000">
                <a:solidFill>
                  <a:srgbClr val="1D1D1B"/>
                </a:solidFill>
                <a:latin typeface="Lora"/>
                <a:ea typeface="Lora"/>
                <a:cs typeface="Lora"/>
                <a:sym typeface="Lora"/>
              </a:defRPr>
            </a:lvl3pPr>
            <a:lvl4pPr lvl="3" algn="r">
              <a:buNone/>
              <a:defRPr sz="1000">
                <a:solidFill>
                  <a:srgbClr val="1D1D1B"/>
                </a:solidFill>
                <a:latin typeface="Lora"/>
                <a:ea typeface="Lora"/>
                <a:cs typeface="Lora"/>
                <a:sym typeface="Lora"/>
              </a:defRPr>
            </a:lvl4pPr>
            <a:lvl5pPr lvl="4" algn="r">
              <a:buNone/>
              <a:defRPr sz="1000">
                <a:solidFill>
                  <a:srgbClr val="1D1D1B"/>
                </a:solidFill>
                <a:latin typeface="Lora"/>
                <a:ea typeface="Lora"/>
                <a:cs typeface="Lora"/>
                <a:sym typeface="Lora"/>
              </a:defRPr>
            </a:lvl5pPr>
            <a:lvl6pPr lvl="5" algn="r">
              <a:buNone/>
              <a:defRPr sz="1000">
                <a:solidFill>
                  <a:srgbClr val="1D1D1B"/>
                </a:solidFill>
                <a:latin typeface="Lora"/>
                <a:ea typeface="Lora"/>
                <a:cs typeface="Lora"/>
                <a:sym typeface="Lora"/>
              </a:defRPr>
            </a:lvl6pPr>
            <a:lvl7pPr lvl="6" algn="r">
              <a:buNone/>
              <a:defRPr sz="1000">
                <a:solidFill>
                  <a:srgbClr val="1D1D1B"/>
                </a:solidFill>
                <a:latin typeface="Lora"/>
                <a:ea typeface="Lora"/>
                <a:cs typeface="Lora"/>
                <a:sym typeface="Lora"/>
              </a:defRPr>
            </a:lvl7pPr>
            <a:lvl8pPr lvl="7" algn="r">
              <a:buNone/>
              <a:defRPr sz="1000">
                <a:solidFill>
                  <a:srgbClr val="1D1D1B"/>
                </a:solidFill>
                <a:latin typeface="Lora"/>
                <a:ea typeface="Lora"/>
                <a:cs typeface="Lora"/>
                <a:sym typeface="Lora"/>
              </a:defRPr>
            </a:lvl8pPr>
            <a:lvl9pPr lvl="8" algn="r">
              <a:buNone/>
              <a:defRPr sz="1000">
                <a:solidFill>
                  <a:srgbClr val="1D1D1B"/>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16.jp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16.jp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www.sciencedirect.com/science/article/pii/S1742706115300167"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drive.google.com/file/d/1pxc3TcanrJzkOdn9DW6-f57HomNXptBq/view"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hyperlink" Target="http://drive.google.com/file/d/1fhHOb9EV0veWeG9s7lFcZ5sO9hMQNYRn/view"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hyperlink" Target="http://drive.google.com/file/d/1UCwCMoQ480Jj4Rah_zW7fEIgywBBrqyI/view"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youtube.com/watch?v=X2BSKO6Z9ew"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drive.google.com/file/d/1iGSUoKmFdLfWWrUADo9thGqmkcwfs3RB/view"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5"/>
          <p:cNvPicPr preferRelativeResize="0"/>
          <p:nvPr/>
        </p:nvPicPr>
        <p:blipFill rotWithShape="1">
          <a:blip r:embed="rId3">
            <a:alphaModFix/>
          </a:blip>
          <a:srcRect l="8388" r="8388"/>
          <a:stretch/>
        </p:blipFill>
        <p:spPr>
          <a:xfrm>
            <a:off x="0" y="0"/>
            <a:ext cx="4280448" cy="5143501"/>
          </a:xfrm>
          <a:prstGeom prst="rect">
            <a:avLst/>
          </a:prstGeom>
          <a:noFill/>
          <a:ln>
            <a:noFill/>
          </a:ln>
        </p:spPr>
      </p:pic>
      <p:sp>
        <p:nvSpPr>
          <p:cNvPr id="94" name="Google Shape;94;p15"/>
          <p:cNvSpPr txBox="1">
            <a:spLocks noGrp="1"/>
          </p:cNvSpPr>
          <p:nvPr>
            <p:ph type="title"/>
          </p:nvPr>
        </p:nvSpPr>
        <p:spPr>
          <a:xfrm>
            <a:off x="4771875" y="181200"/>
            <a:ext cx="3880800" cy="1802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Engineering Aligned, Bioactive Polymers for Peripheral Nerve Repair</a:t>
            </a:r>
            <a:endParaRPr/>
          </a:p>
        </p:txBody>
      </p:sp>
      <p:sp>
        <p:nvSpPr>
          <p:cNvPr id="95" name="Google Shape;95;p15"/>
          <p:cNvSpPr txBox="1">
            <a:spLocks noGrp="1"/>
          </p:cNvSpPr>
          <p:nvPr>
            <p:ph type="body" idx="1"/>
          </p:nvPr>
        </p:nvSpPr>
        <p:spPr>
          <a:xfrm>
            <a:off x="4771875" y="2324775"/>
            <a:ext cx="4107300" cy="2273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solidFill>
                  <a:srgbClr val="000000"/>
                </a:solidFill>
                <a:latin typeface="Proxima Nova"/>
                <a:ea typeface="Proxima Nova"/>
                <a:cs typeface="Proxima Nova"/>
                <a:sym typeface="Proxima Nova"/>
              </a:rPr>
              <a:t>University of Cincinnati RET 2019-2020</a:t>
            </a:r>
            <a:endParaRPr b="1">
              <a:solidFill>
                <a:srgbClr val="000000"/>
              </a:solidFill>
              <a:latin typeface="Proxima Nova"/>
              <a:ea typeface="Proxima Nova"/>
              <a:cs typeface="Proxima Nova"/>
              <a:sym typeface="Proxima Nova"/>
            </a:endParaRPr>
          </a:p>
          <a:p>
            <a:pPr marL="0" lvl="0" indent="0" algn="l" rtl="0">
              <a:spcBef>
                <a:spcPts val="600"/>
              </a:spcBef>
              <a:spcAft>
                <a:spcPts val="0"/>
              </a:spcAft>
              <a:buNone/>
            </a:pPr>
            <a:r>
              <a:rPr lang="en" b="1">
                <a:solidFill>
                  <a:srgbClr val="000000"/>
                </a:solidFill>
                <a:latin typeface="Proxima Nova"/>
                <a:ea typeface="Proxima Nova"/>
                <a:cs typeface="Proxima Nova"/>
                <a:sym typeface="Proxima Nova"/>
              </a:rPr>
              <a:t>Megan Brown and Akshayaa Venkatakrishnan</a:t>
            </a:r>
            <a:endParaRPr b="1">
              <a:solidFill>
                <a:srgbClr val="000000"/>
              </a:solidFill>
              <a:latin typeface="Proxima Nova"/>
              <a:ea typeface="Proxima Nova"/>
              <a:cs typeface="Proxima Nova"/>
              <a:sym typeface="Proxima Nova"/>
            </a:endParaRPr>
          </a:p>
          <a:p>
            <a:pPr marL="0" lvl="0" indent="0" algn="l" rtl="0">
              <a:spcBef>
                <a:spcPts val="600"/>
              </a:spcBef>
              <a:spcAft>
                <a:spcPts val="0"/>
              </a:spcAft>
              <a:buNone/>
            </a:pPr>
            <a:r>
              <a:rPr lang="en" b="1">
                <a:solidFill>
                  <a:srgbClr val="000000"/>
                </a:solidFill>
                <a:latin typeface="Proxima Nova"/>
                <a:ea typeface="Proxima Nova"/>
                <a:cs typeface="Proxima Nova"/>
                <a:sym typeface="Proxima Nova"/>
              </a:rPr>
              <a:t>Dr. Greg Harris and Dr. Leyla Esfandiari</a:t>
            </a:r>
            <a:endParaRPr b="1">
              <a:solidFill>
                <a:srgbClr val="000000"/>
              </a:solidFill>
              <a:latin typeface="Proxima Nova"/>
              <a:ea typeface="Proxima Nova"/>
              <a:cs typeface="Proxima Nova"/>
              <a:sym typeface="Proxima Nova"/>
            </a:endParaRPr>
          </a:p>
          <a:p>
            <a:pPr marL="0" lvl="0" indent="0" algn="l" rtl="0">
              <a:spcBef>
                <a:spcPts val="600"/>
              </a:spcBef>
              <a:spcAft>
                <a:spcPts val="0"/>
              </a:spcAft>
              <a:buNone/>
            </a:pPr>
            <a:r>
              <a:rPr lang="en" b="1">
                <a:solidFill>
                  <a:srgbClr val="000000"/>
                </a:solidFill>
                <a:latin typeface="Proxima Nova"/>
                <a:ea typeface="Proxima Nova"/>
                <a:cs typeface="Proxima Nova"/>
                <a:sym typeface="Proxima Nova"/>
              </a:rPr>
              <a:t>Project 1</a:t>
            </a:r>
            <a:endParaRPr b="1">
              <a:solidFill>
                <a:srgbClr val="000000"/>
              </a:solidFill>
              <a:latin typeface="Proxima Nova"/>
              <a:ea typeface="Proxima Nova"/>
              <a:cs typeface="Proxima Nova"/>
              <a:sym typeface="Proxima Nova"/>
            </a:endParaRPr>
          </a:p>
          <a:p>
            <a:pPr marL="0" lvl="0" indent="0" algn="l" rtl="0">
              <a:spcBef>
                <a:spcPts val="600"/>
              </a:spcBef>
              <a:spcAft>
                <a:spcPts val="0"/>
              </a:spcAft>
              <a:buNone/>
            </a:pPr>
            <a:endParaRPr b="1">
              <a:solidFill>
                <a:srgbClr val="000000"/>
              </a:solidFill>
              <a:latin typeface="Proxima Nova"/>
              <a:ea typeface="Proxima Nova"/>
              <a:cs typeface="Proxima Nova"/>
              <a:sym typeface="Proxima Nova"/>
            </a:endParaRPr>
          </a:p>
        </p:txBody>
      </p:sp>
      <p:pic>
        <p:nvPicPr>
          <p:cNvPr id="96" name="Google Shape;96;p15"/>
          <p:cNvPicPr preferRelativeResize="0"/>
          <p:nvPr/>
        </p:nvPicPr>
        <p:blipFill>
          <a:blip r:embed="rId4">
            <a:alphaModFix/>
          </a:blip>
          <a:stretch>
            <a:fillRect/>
          </a:stretch>
        </p:blipFill>
        <p:spPr>
          <a:xfrm>
            <a:off x="4431725" y="4014725"/>
            <a:ext cx="2282750" cy="954225"/>
          </a:xfrm>
          <a:prstGeom prst="rect">
            <a:avLst/>
          </a:prstGeom>
          <a:noFill/>
          <a:ln>
            <a:noFill/>
          </a:ln>
        </p:spPr>
      </p:pic>
      <p:pic>
        <p:nvPicPr>
          <p:cNvPr id="97" name="Google Shape;97;p15"/>
          <p:cNvPicPr preferRelativeResize="0"/>
          <p:nvPr/>
        </p:nvPicPr>
        <p:blipFill>
          <a:blip r:embed="rId5">
            <a:alphaModFix/>
          </a:blip>
          <a:stretch>
            <a:fillRect/>
          </a:stretch>
        </p:blipFill>
        <p:spPr>
          <a:xfrm>
            <a:off x="7563950" y="3902837"/>
            <a:ext cx="1172750" cy="1178000"/>
          </a:xfrm>
          <a:prstGeom prst="rect">
            <a:avLst/>
          </a:prstGeom>
          <a:noFill/>
          <a:ln>
            <a:noFill/>
          </a:ln>
        </p:spPr>
      </p:pic>
      <p:pic>
        <p:nvPicPr>
          <p:cNvPr id="98" name="Google Shape;98;p15"/>
          <p:cNvPicPr preferRelativeResize="0"/>
          <p:nvPr/>
        </p:nvPicPr>
        <p:blipFill rotWithShape="1">
          <a:blip r:embed="rId6">
            <a:alphaModFix/>
          </a:blip>
          <a:srcRect t="15340"/>
          <a:stretch/>
        </p:blipFill>
        <p:spPr>
          <a:xfrm>
            <a:off x="17825" y="0"/>
            <a:ext cx="4280452" cy="27178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204"/>
        <p:cNvGrpSpPr/>
        <p:nvPr/>
      </p:nvGrpSpPr>
      <p:grpSpPr>
        <a:xfrm>
          <a:off x="0" y="0"/>
          <a:ext cx="0" cy="0"/>
          <a:chOff x="0" y="0"/>
          <a:chExt cx="0" cy="0"/>
        </a:xfrm>
      </p:grpSpPr>
      <p:sp>
        <p:nvSpPr>
          <p:cNvPr id="205" name="Google Shape;205;p24"/>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4"/>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Clr>
                <a:schemeClr val="dk1"/>
              </a:buClr>
              <a:buSzPts val="3000"/>
              <a:buFont typeface="Proxima Nova"/>
              <a:buChar char="●"/>
            </a:pPr>
            <a:r>
              <a:rPr lang="en" sz="3000">
                <a:solidFill>
                  <a:schemeClr val="dk1"/>
                </a:solidFill>
                <a:latin typeface="Proxima Nova"/>
                <a:ea typeface="Proxima Nova"/>
                <a:cs typeface="Proxima Nova"/>
                <a:sym typeface="Proxima Nova"/>
              </a:rPr>
              <a:t>Most clinical treatments involve handling the symptoms of nerve damage, and not regenerating the damaged cells themselves.</a:t>
            </a:r>
            <a:endParaRPr sz="3000">
              <a:solidFill>
                <a:schemeClr val="dk1"/>
              </a:solidFill>
              <a:latin typeface="Proxima Nova"/>
              <a:ea typeface="Proxima Nova"/>
              <a:cs typeface="Proxima Nova"/>
              <a:sym typeface="Proxima Nova"/>
            </a:endParaRPr>
          </a:p>
          <a:p>
            <a:pPr marL="0" lvl="0" indent="0" algn="l" rtl="0">
              <a:spcBef>
                <a:spcPts val="600"/>
              </a:spcBef>
              <a:spcAft>
                <a:spcPts val="0"/>
              </a:spcAft>
              <a:buNone/>
            </a:pPr>
            <a:endParaRPr sz="3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210"/>
        <p:cNvGrpSpPr/>
        <p:nvPr/>
      </p:nvGrpSpPr>
      <p:grpSpPr>
        <a:xfrm>
          <a:off x="0" y="0"/>
          <a:ext cx="0" cy="0"/>
          <a:chOff x="0" y="0"/>
          <a:chExt cx="0" cy="0"/>
        </a:xfrm>
      </p:grpSpPr>
      <p:sp>
        <p:nvSpPr>
          <p:cNvPr id="211" name="Google Shape;211;p25"/>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5"/>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In Dr. Harris’ and Dr. Esfandiari’s labs, we are working on tissue engineering to improve cell regeneration and nerve repair.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216"/>
        <p:cNvGrpSpPr/>
        <p:nvPr/>
      </p:nvGrpSpPr>
      <p:grpSpPr>
        <a:xfrm>
          <a:off x="0" y="0"/>
          <a:ext cx="0" cy="0"/>
          <a:chOff x="0" y="0"/>
          <a:chExt cx="0" cy="0"/>
        </a:xfrm>
      </p:grpSpPr>
      <p:sp>
        <p:nvSpPr>
          <p:cNvPr id="217" name="Google Shape;217;p26"/>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What is tissue engineering?</a:t>
            </a:r>
            <a:endParaRPr/>
          </a:p>
        </p:txBody>
      </p:sp>
      <p:sp>
        <p:nvSpPr>
          <p:cNvPr id="218" name="Google Shape;218;p26"/>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“The goal of tissue engineering is to assemble functional constructs that restore, maintain, or improve damaged tissues or whole organs.” </a:t>
            </a:r>
            <a:endParaRPr/>
          </a:p>
          <a:p>
            <a:pPr marL="0" lvl="0" indent="0" algn="l" rtl="0">
              <a:spcBef>
                <a:spcPts val="600"/>
              </a:spcBef>
              <a:spcAft>
                <a:spcPts val="0"/>
              </a:spcAft>
              <a:buNone/>
            </a:pPr>
            <a:endParaRPr/>
          </a:p>
          <a:p>
            <a:pPr marL="0" lvl="0" indent="0" algn="l" rtl="0">
              <a:spcBef>
                <a:spcPts val="600"/>
              </a:spcBef>
              <a:spcAft>
                <a:spcPts val="0"/>
              </a:spcAft>
              <a:buNone/>
            </a:pPr>
            <a:endParaRPr sz="1200">
              <a:solidFill>
                <a:srgbClr val="333333"/>
              </a:solidFill>
              <a:highlight>
                <a:srgbClr val="FEF1D2"/>
              </a:highlight>
              <a:latin typeface="Times New Roman"/>
              <a:ea typeface="Times New Roman"/>
              <a:cs typeface="Times New Roman"/>
              <a:sym typeface="Times New Roman"/>
            </a:endParaRPr>
          </a:p>
          <a:p>
            <a:pPr marL="0" lvl="0" indent="0" algn="l" rtl="0">
              <a:spcBef>
                <a:spcPts val="600"/>
              </a:spcBef>
              <a:spcAft>
                <a:spcPts val="0"/>
              </a:spcAft>
              <a:buNone/>
            </a:pPr>
            <a:endParaRPr sz="1200">
              <a:solidFill>
                <a:srgbClr val="333333"/>
              </a:solidFill>
              <a:highlight>
                <a:srgbClr val="FEF1D2"/>
              </a:highlight>
              <a:latin typeface="Times New Roman"/>
              <a:ea typeface="Times New Roman"/>
              <a:cs typeface="Times New Roman"/>
              <a:sym typeface="Times New Roman"/>
            </a:endParaRPr>
          </a:p>
          <a:p>
            <a:pPr marL="0" lvl="0" indent="0" algn="l" rtl="0">
              <a:spcBef>
                <a:spcPts val="600"/>
              </a:spcBef>
              <a:spcAft>
                <a:spcPts val="0"/>
              </a:spcAft>
              <a:buNone/>
            </a:pPr>
            <a:endParaRPr sz="1200">
              <a:solidFill>
                <a:srgbClr val="333333"/>
              </a:solidFill>
              <a:highlight>
                <a:srgbClr val="FEF1D2"/>
              </a:highlight>
              <a:latin typeface="Times New Roman"/>
              <a:ea typeface="Times New Roman"/>
              <a:cs typeface="Times New Roman"/>
              <a:sym typeface="Times New Roman"/>
            </a:endParaRPr>
          </a:p>
          <a:p>
            <a:pPr marL="0" lvl="0" indent="0" algn="l" rtl="0">
              <a:spcBef>
                <a:spcPts val="600"/>
              </a:spcBef>
              <a:spcAft>
                <a:spcPts val="0"/>
              </a:spcAft>
              <a:buNone/>
            </a:pPr>
            <a:r>
              <a:rPr lang="en" sz="1200">
                <a:solidFill>
                  <a:srgbClr val="333333"/>
                </a:solidFill>
                <a:highlight>
                  <a:srgbClr val="FEF1D2"/>
                </a:highlight>
                <a:latin typeface="Times New Roman"/>
                <a:ea typeface="Times New Roman"/>
                <a:cs typeface="Times New Roman"/>
                <a:sym typeface="Times New Roman"/>
              </a:rPr>
              <a:t>Tissue Engineering and Regenerative Medicine. (n.d.). Retrieved 17 July 2019. Retrieved from https://www.nibib.nih.gov/science-education/science-topics/tissue-engineering-and-regenerative-medicine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222"/>
        <p:cNvGrpSpPr/>
        <p:nvPr/>
      </p:nvGrpSpPr>
      <p:grpSpPr>
        <a:xfrm>
          <a:off x="0" y="0"/>
          <a:ext cx="0" cy="0"/>
          <a:chOff x="0" y="0"/>
          <a:chExt cx="0" cy="0"/>
        </a:xfrm>
      </p:grpSpPr>
      <p:sp>
        <p:nvSpPr>
          <p:cNvPr id="223" name="Google Shape;223;p27"/>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7"/>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By aligning cells using piezoelectric, biocompatible scaffolds, we can engineer clinical solutions for damaged cells.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228"/>
        <p:cNvGrpSpPr/>
        <p:nvPr/>
      </p:nvGrpSpPr>
      <p:grpSpPr>
        <a:xfrm>
          <a:off x="0" y="0"/>
          <a:ext cx="0" cy="0"/>
          <a:chOff x="0" y="0"/>
          <a:chExt cx="0" cy="0"/>
        </a:xfrm>
      </p:grpSpPr>
      <p:sp>
        <p:nvSpPr>
          <p:cNvPr id="229" name="Google Shape;229;p28"/>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8"/>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In this presentation, we’ll tell you more about how this research can impact the future of tissue engineering.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9"/>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Summer Research Goal</a:t>
            </a:r>
            <a:endParaRPr/>
          </a:p>
        </p:txBody>
      </p:sp>
      <p:sp>
        <p:nvSpPr>
          <p:cNvPr id="236" name="Google Shape;236;p29"/>
          <p:cNvSpPr txBox="1">
            <a:spLocks noGrp="1"/>
          </p:cNvSpPr>
          <p:nvPr>
            <p:ph type="body" idx="1"/>
          </p:nvPr>
        </p:nvSpPr>
        <p:spPr>
          <a:xfrm>
            <a:off x="695450" y="1435025"/>
            <a:ext cx="7842000" cy="3217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600"/>
              <a:t>Identify the role of piezoelectric, biocompatible scaffolds in cell alignment and growth.</a:t>
            </a:r>
            <a:endParaRPr sz="1600"/>
          </a:p>
        </p:txBody>
      </p:sp>
      <p:pic>
        <p:nvPicPr>
          <p:cNvPr id="237" name="Google Shape;237;p29"/>
          <p:cNvPicPr preferRelativeResize="0"/>
          <p:nvPr/>
        </p:nvPicPr>
        <p:blipFill rotWithShape="1">
          <a:blip r:embed="rId3">
            <a:alphaModFix/>
          </a:blip>
          <a:srcRect t="15340"/>
          <a:stretch/>
        </p:blipFill>
        <p:spPr>
          <a:xfrm>
            <a:off x="311075" y="2136988"/>
            <a:ext cx="4260927" cy="2705475"/>
          </a:xfrm>
          <a:prstGeom prst="rect">
            <a:avLst/>
          </a:prstGeom>
          <a:noFill/>
          <a:ln>
            <a:noFill/>
          </a:ln>
        </p:spPr>
      </p:pic>
      <p:pic>
        <p:nvPicPr>
          <p:cNvPr id="238" name="Google Shape;238;p29"/>
          <p:cNvPicPr preferRelativeResize="0"/>
          <p:nvPr/>
        </p:nvPicPr>
        <p:blipFill>
          <a:blip r:embed="rId4">
            <a:alphaModFix/>
          </a:blip>
          <a:stretch>
            <a:fillRect/>
          </a:stretch>
        </p:blipFill>
        <p:spPr>
          <a:xfrm>
            <a:off x="5039026" y="2098100"/>
            <a:ext cx="3711002" cy="27832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0"/>
          <p:cNvSpPr txBox="1">
            <a:spLocks noGrp="1"/>
          </p:cNvSpPr>
          <p:nvPr>
            <p:ph type="title" idx="4294967295"/>
          </p:nvPr>
        </p:nvSpPr>
        <p:spPr>
          <a:xfrm>
            <a:off x="574625" y="0"/>
            <a:ext cx="3699600" cy="150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Abstract</a:t>
            </a:r>
            <a:endParaRPr sz="3000"/>
          </a:p>
        </p:txBody>
      </p:sp>
      <p:sp>
        <p:nvSpPr>
          <p:cNvPr id="244" name="Google Shape;244;p30"/>
          <p:cNvSpPr txBox="1">
            <a:spLocks noGrp="1"/>
          </p:cNvSpPr>
          <p:nvPr>
            <p:ph type="body" idx="4294967295"/>
          </p:nvPr>
        </p:nvSpPr>
        <p:spPr>
          <a:xfrm>
            <a:off x="574625" y="1099150"/>
            <a:ext cx="8241000" cy="3483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latin typeface="Proxima Nova"/>
                <a:ea typeface="Proxima Nova"/>
                <a:cs typeface="Proxima Nova"/>
                <a:sym typeface="Proxima Nova"/>
              </a:rPr>
              <a:t>The goal of this research is to determine the optimal conditions of a piezoelectric, bioactive scaffold that will create the most aligned tissue when cells are seeded on it.</a:t>
            </a:r>
            <a:endParaRPr>
              <a:latin typeface="Proxima Nova"/>
              <a:ea typeface="Proxima Nova"/>
              <a:cs typeface="Proxima Nova"/>
              <a:sym typeface="Proxima Nova"/>
            </a:endParaRPr>
          </a:p>
        </p:txBody>
      </p:sp>
      <p:pic>
        <p:nvPicPr>
          <p:cNvPr id="245" name="Google Shape;245;p30"/>
          <p:cNvPicPr preferRelativeResize="0"/>
          <p:nvPr/>
        </p:nvPicPr>
        <p:blipFill>
          <a:blip r:embed="rId3">
            <a:alphaModFix/>
          </a:blip>
          <a:stretch>
            <a:fillRect/>
          </a:stretch>
        </p:blipFill>
        <p:spPr>
          <a:xfrm>
            <a:off x="806911" y="3796099"/>
            <a:ext cx="2010087" cy="686925"/>
          </a:xfrm>
          <a:prstGeom prst="rect">
            <a:avLst/>
          </a:prstGeom>
          <a:noFill/>
          <a:ln>
            <a:noFill/>
          </a:ln>
        </p:spPr>
      </p:pic>
      <p:sp>
        <p:nvSpPr>
          <p:cNvPr id="246" name="Google Shape;246;p30"/>
          <p:cNvSpPr txBox="1"/>
          <p:nvPr/>
        </p:nvSpPr>
        <p:spPr>
          <a:xfrm>
            <a:off x="1632726" y="3310978"/>
            <a:ext cx="510900" cy="57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Quattrocento Sans"/>
                <a:ea typeface="Quattrocento Sans"/>
                <a:cs typeface="Quattrocento Sans"/>
                <a:sym typeface="Quattrocento Sans"/>
              </a:rPr>
              <a:t>+</a:t>
            </a:r>
            <a:endParaRPr sz="2400">
              <a:latin typeface="Quattrocento Sans"/>
              <a:ea typeface="Quattrocento Sans"/>
              <a:cs typeface="Quattrocento Sans"/>
              <a:sym typeface="Quattrocento Sans"/>
            </a:endParaRPr>
          </a:p>
        </p:txBody>
      </p:sp>
      <p:pic>
        <p:nvPicPr>
          <p:cNvPr id="247" name="Google Shape;247;p30"/>
          <p:cNvPicPr preferRelativeResize="0"/>
          <p:nvPr/>
        </p:nvPicPr>
        <p:blipFill rotWithShape="1">
          <a:blip r:embed="rId4">
            <a:alphaModFix/>
          </a:blip>
          <a:srcRect t="32268" b="35386"/>
          <a:stretch/>
        </p:blipFill>
        <p:spPr>
          <a:xfrm>
            <a:off x="883147" y="2726237"/>
            <a:ext cx="1857595" cy="686925"/>
          </a:xfrm>
          <a:prstGeom prst="rect">
            <a:avLst/>
          </a:prstGeom>
          <a:noFill/>
          <a:ln>
            <a:noFill/>
          </a:ln>
        </p:spPr>
      </p:pic>
      <p:cxnSp>
        <p:nvCxnSpPr>
          <p:cNvPr id="248" name="Google Shape;248;p30"/>
          <p:cNvCxnSpPr/>
          <p:nvPr/>
        </p:nvCxnSpPr>
        <p:spPr>
          <a:xfrm>
            <a:off x="3209425" y="3614100"/>
            <a:ext cx="2522700" cy="14100"/>
          </a:xfrm>
          <a:prstGeom prst="straightConnector1">
            <a:avLst/>
          </a:prstGeom>
          <a:noFill/>
          <a:ln w="9525" cap="flat" cmpd="sng">
            <a:solidFill>
              <a:schemeClr val="dk2"/>
            </a:solidFill>
            <a:prstDash val="solid"/>
            <a:round/>
            <a:headEnd type="none" w="med" len="med"/>
            <a:tailEnd type="triangle" w="med" len="med"/>
          </a:ln>
        </p:spPr>
      </p:cxnSp>
      <p:pic>
        <p:nvPicPr>
          <p:cNvPr id="249" name="Google Shape;249;p30"/>
          <p:cNvPicPr preferRelativeResize="0"/>
          <p:nvPr/>
        </p:nvPicPr>
        <p:blipFill>
          <a:blip r:embed="rId5">
            <a:alphaModFix/>
          </a:blip>
          <a:stretch>
            <a:fillRect/>
          </a:stretch>
        </p:blipFill>
        <p:spPr>
          <a:xfrm>
            <a:off x="6212974" y="2521275"/>
            <a:ext cx="1649811" cy="21997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1"/>
          <p:cNvSpPr txBox="1">
            <a:spLocks noGrp="1"/>
          </p:cNvSpPr>
          <p:nvPr>
            <p:ph type="title" idx="4294967295"/>
          </p:nvPr>
        </p:nvSpPr>
        <p:spPr>
          <a:xfrm>
            <a:off x="574625" y="0"/>
            <a:ext cx="3699600" cy="150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Abstract</a:t>
            </a:r>
            <a:endParaRPr sz="3000"/>
          </a:p>
        </p:txBody>
      </p:sp>
      <p:sp>
        <p:nvSpPr>
          <p:cNvPr id="255" name="Google Shape;255;p31"/>
          <p:cNvSpPr txBox="1">
            <a:spLocks noGrp="1"/>
          </p:cNvSpPr>
          <p:nvPr>
            <p:ph type="body" idx="4294967295"/>
          </p:nvPr>
        </p:nvSpPr>
        <p:spPr>
          <a:xfrm>
            <a:off x="574625" y="1099150"/>
            <a:ext cx="8241000" cy="3483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latin typeface="Proxima Nova"/>
                <a:ea typeface="Proxima Nova"/>
                <a:cs typeface="Proxima Nova"/>
                <a:sym typeface="Proxima Nova"/>
              </a:rPr>
              <a:t>The goal of this research is to determine the optimal conditions of a </a:t>
            </a:r>
            <a:r>
              <a:rPr lang="en" b="1">
                <a:highlight>
                  <a:srgbClr val="FCBF49"/>
                </a:highlight>
                <a:latin typeface="Proxima Nova"/>
                <a:ea typeface="Proxima Nova"/>
                <a:cs typeface="Proxima Nova"/>
                <a:sym typeface="Proxima Nova"/>
              </a:rPr>
              <a:t>piezoelectric</a:t>
            </a:r>
            <a:r>
              <a:rPr lang="en">
                <a:latin typeface="Proxima Nova"/>
                <a:ea typeface="Proxima Nova"/>
                <a:cs typeface="Proxima Nova"/>
                <a:sym typeface="Proxima Nova"/>
              </a:rPr>
              <a:t>, </a:t>
            </a:r>
            <a:r>
              <a:rPr lang="en" b="1">
                <a:highlight>
                  <a:srgbClr val="FCBF49"/>
                </a:highlight>
                <a:latin typeface="Proxima Nova"/>
                <a:ea typeface="Proxima Nova"/>
                <a:cs typeface="Proxima Nova"/>
                <a:sym typeface="Proxima Nova"/>
              </a:rPr>
              <a:t>bioactive</a:t>
            </a:r>
            <a:r>
              <a:rPr lang="en" b="1">
                <a:latin typeface="Proxima Nova"/>
                <a:ea typeface="Proxima Nova"/>
                <a:cs typeface="Proxima Nova"/>
                <a:sym typeface="Proxima Nova"/>
              </a:rPr>
              <a:t> </a:t>
            </a:r>
            <a:r>
              <a:rPr lang="en">
                <a:latin typeface="Proxima Nova"/>
                <a:ea typeface="Proxima Nova"/>
                <a:cs typeface="Proxima Nova"/>
                <a:sym typeface="Proxima Nova"/>
              </a:rPr>
              <a:t>scaffold that will create the most aligned tissue when cells are seeded on it.</a:t>
            </a:r>
            <a:endParaRPr>
              <a:latin typeface="Proxima Nova"/>
              <a:ea typeface="Proxima Nova"/>
              <a:cs typeface="Proxima Nova"/>
              <a:sym typeface="Proxima Nova"/>
            </a:endParaRPr>
          </a:p>
        </p:txBody>
      </p:sp>
      <p:pic>
        <p:nvPicPr>
          <p:cNvPr id="256" name="Google Shape;256;p31"/>
          <p:cNvPicPr preferRelativeResize="0"/>
          <p:nvPr/>
        </p:nvPicPr>
        <p:blipFill>
          <a:blip r:embed="rId3">
            <a:alphaModFix/>
          </a:blip>
          <a:stretch>
            <a:fillRect/>
          </a:stretch>
        </p:blipFill>
        <p:spPr>
          <a:xfrm>
            <a:off x="806911" y="3796099"/>
            <a:ext cx="2010087" cy="686925"/>
          </a:xfrm>
          <a:prstGeom prst="rect">
            <a:avLst/>
          </a:prstGeom>
          <a:noFill/>
          <a:ln>
            <a:noFill/>
          </a:ln>
        </p:spPr>
      </p:pic>
      <p:sp>
        <p:nvSpPr>
          <p:cNvPr id="257" name="Google Shape;257;p31"/>
          <p:cNvSpPr txBox="1"/>
          <p:nvPr/>
        </p:nvSpPr>
        <p:spPr>
          <a:xfrm>
            <a:off x="1632726" y="3310978"/>
            <a:ext cx="510900" cy="57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Quattrocento Sans"/>
                <a:ea typeface="Quattrocento Sans"/>
                <a:cs typeface="Quattrocento Sans"/>
                <a:sym typeface="Quattrocento Sans"/>
              </a:rPr>
              <a:t>+</a:t>
            </a:r>
            <a:endParaRPr sz="2400">
              <a:latin typeface="Quattrocento Sans"/>
              <a:ea typeface="Quattrocento Sans"/>
              <a:cs typeface="Quattrocento Sans"/>
              <a:sym typeface="Quattrocento Sans"/>
            </a:endParaRPr>
          </a:p>
        </p:txBody>
      </p:sp>
      <p:pic>
        <p:nvPicPr>
          <p:cNvPr id="258" name="Google Shape;258;p31"/>
          <p:cNvPicPr preferRelativeResize="0"/>
          <p:nvPr/>
        </p:nvPicPr>
        <p:blipFill rotWithShape="1">
          <a:blip r:embed="rId4">
            <a:alphaModFix/>
          </a:blip>
          <a:srcRect t="32268" b="35386"/>
          <a:stretch/>
        </p:blipFill>
        <p:spPr>
          <a:xfrm>
            <a:off x="883147" y="2726237"/>
            <a:ext cx="1857595" cy="686925"/>
          </a:xfrm>
          <a:prstGeom prst="rect">
            <a:avLst/>
          </a:prstGeom>
          <a:noFill/>
          <a:ln>
            <a:noFill/>
          </a:ln>
        </p:spPr>
      </p:pic>
      <p:cxnSp>
        <p:nvCxnSpPr>
          <p:cNvPr id="259" name="Google Shape;259;p31"/>
          <p:cNvCxnSpPr/>
          <p:nvPr/>
        </p:nvCxnSpPr>
        <p:spPr>
          <a:xfrm>
            <a:off x="3209425" y="3614100"/>
            <a:ext cx="2522700" cy="14100"/>
          </a:xfrm>
          <a:prstGeom prst="straightConnector1">
            <a:avLst/>
          </a:prstGeom>
          <a:noFill/>
          <a:ln w="9525" cap="flat" cmpd="sng">
            <a:solidFill>
              <a:schemeClr val="dk2"/>
            </a:solidFill>
            <a:prstDash val="solid"/>
            <a:round/>
            <a:headEnd type="none" w="med" len="med"/>
            <a:tailEnd type="triangle" w="med" len="med"/>
          </a:ln>
        </p:spPr>
      </p:cxnSp>
      <p:pic>
        <p:nvPicPr>
          <p:cNvPr id="260" name="Google Shape;260;p31"/>
          <p:cNvPicPr preferRelativeResize="0"/>
          <p:nvPr/>
        </p:nvPicPr>
        <p:blipFill>
          <a:blip r:embed="rId5">
            <a:alphaModFix/>
          </a:blip>
          <a:stretch>
            <a:fillRect/>
          </a:stretch>
        </p:blipFill>
        <p:spPr>
          <a:xfrm>
            <a:off x="6212974" y="2521275"/>
            <a:ext cx="1649811" cy="21997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2"/>
          <p:cNvSpPr txBox="1">
            <a:spLocks noGrp="1"/>
          </p:cNvSpPr>
          <p:nvPr>
            <p:ph type="title"/>
          </p:nvPr>
        </p:nvSpPr>
        <p:spPr>
          <a:xfrm>
            <a:off x="311700" y="27410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Proxima Nova"/>
                <a:ea typeface="Proxima Nova"/>
                <a:cs typeface="Proxima Nova"/>
                <a:sym typeface="Proxima Nova"/>
              </a:rPr>
              <a:t>What is piezoelectricity?</a:t>
            </a:r>
            <a:endParaRPr>
              <a:latin typeface="Proxima Nova"/>
              <a:ea typeface="Proxima Nova"/>
              <a:cs typeface="Proxima Nova"/>
              <a:sym typeface="Proxima Nova"/>
            </a:endParaRPr>
          </a:p>
        </p:txBody>
      </p:sp>
      <p:sp>
        <p:nvSpPr>
          <p:cNvPr id="266" name="Google Shape;266;p32"/>
          <p:cNvSpPr txBox="1">
            <a:spLocks noGrp="1"/>
          </p:cNvSpPr>
          <p:nvPr>
            <p:ph type="body" idx="1"/>
          </p:nvPr>
        </p:nvSpPr>
        <p:spPr>
          <a:xfrm>
            <a:off x="198475" y="977500"/>
            <a:ext cx="5349300" cy="2019600"/>
          </a:xfrm>
          <a:prstGeom prst="rect">
            <a:avLst/>
          </a:prstGeom>
        </p:spPr>
        <p:txBody>
          <a:bodyPr spcFirstLastPara="1" wrap="square" lIns="91425" tIns="91425" rIns="91425" bIns="91425" anchor="t" anchorCtr="0">
            <a:noAutofit/>
          </a:bodyPr>
          <a:lstStyle/>
          <a:p>
            <a:pPr marL="457200" lvl="0" indent="-368300" algn="l" rtl="0">
              <a:lnSpc>
                <a:spcPct val="100000"/>
              </a:lnSpc>
              <a:spcBef>
                <a:spcPts val="0"/>
              </a:spcBef>
              <a:spcAft>
                <a:spcPts val="0"/>
              </a:spcAft>
              <a:buSzPts val="2200"/>
              <a:buChar char="◉"/>
            </a:pPr>
            <a:r>
              <a:rPr lang="en" sz="2200"/>
              <a:t>A property of certain biological tissues and their protein structures that cause an electric field to be formed in the tissue due to mechanical stress. </a:t>
            </a:r>
            <a:endParaRPr sz="2200"/>
          </a:p>
          <a:p>
            <a:pPr marL="457200" lvl="0" indent="0" algn="l" rtl="0">
              <a:lnSpc>
                <a:spcPct val="100000"/>
              </a:lnSpc>
              <a:spcBef>
                <a:spcPts val="600"/>
              </a:spcBef>
              <a:spcAft>
                <a:spcPts val="0"/>
              </a:spcAft>
              <a:buNone/>
            </a:pPr>
            <a:endParaRPr sz="2200"/>
          </a:p>
          <a:p>
            <a:pPr marL="457200" lvl="0" indent="-368300" algn="l" rtl="0">
              <a:lnSpc>
                <a:spcPct val="100000"/>
              </a:lnSpc>
              <a:spcBef>
                <a:spcPts val="0"/>
              </a:spcBef>
              <a:spcAft>
                <a:spcPts val="0"/>
              </a:spcAft>
              <a:buSzPts val="2200"/>
              <a:buChar char="◉"/>
            </a:pPr>
            <a:r>
              <a:rPr lang="en" sz="2200"/>
              <a:t>This electric field that is created leads to the regeneration of these types of tissue. </a:t>
            </a:r>
            <a:endParaRPr sz="2200"/>
          </a:p>
          <a:p>
            <a:pPr marL="457200" lvl="0" indent="0" algn="l" rtl="0">
              <a:spcBef>
                <a:spcPts val="600"/>
              </a:spcBef>
              <a:spcAft>
                <a:spcPts val="0"/>
              </a:spcAft>
              <a:buNone/>
            </a:pPr>
            <a:endParaRPr sz="2200"/>
          </a:p>
        </p:txBody>
      </p:sp>
      <p:pic>
        <p:nvPicPr>
          <p:cNvPr id="267" name="Google Shape;267;p32"/>
          <p:cNvPicPr preferRelativeResize="0"/>
          <p:nvPr/>
        </p:nvPicPr>
        <p:blipFill>
          <a:blip r:embed="rId3">
            <a:alphaModFix/>
          </a:blip>
          <a:stretch>
            <a:fillRect/>
          </a:stretch>
        </p:blipFill>
        <p:spPr>
          <a:xfrm>
            <a:off x="6287862" y="127075"/>
            <a:ext cx="2323919" cy="3820975"/>
          </a:xfrm>
          <a:prstGeom prst="rect">
            <a:avLst/>
          </a:prstGeom>
          <a:noFill/>
          <a:ln>
            <a:noFill/>
          </a:ln>
        </p:spPr>
      </p:pic>
      <p:sp>
        <p:nvSpPr>
          <p:cNvPr id="268" name="Google Shape;268;p32"/>
          <p:cNvSpPr txBox="1"/>
          <p:nvPr/>
        </p:nvSpPr>
        <p:spPr>
          <a:xfrm>
            <a:off x="6038025" y="3948050"/>
            <a:ext cx="2573700" cy="113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Figure 1: Alpha Helix structure of a piezoelectric material. </a:t>
            </a:r>
            <a:endParaRPr/>
          </a:p>
          <a:p>
            <a:pPr marL="0" lvl="0" indent="0" algn="l" rtl="0">
              <a:spcBef>
                <a:spcPts val="0"/>
              </a:spcBef>
              <a:spcAft>
                <a:spcPts val="0"/>
              </a:spcAft>
              <a:buClr>
                <a:schemeClr val="dk1"/>
              </a:buClr>
              <a:buSzPts val="1100"/>
              <a:buFont typeface="Arial"/>
              <a:buNone/>
            </a:pPr>
            <a:r>
              <a:rPr lang="en" sz="1000">
                <a:solidFill>
                  <a:schemeClr val="dk1"/>
                </a:solidFill>
              </a:rPr>
              <a:t> </a:t>
            </a:r>
            <a:endParaRPr sz="800"/>
          </a:p>
        </p:txBody>
      </p:sp>
      <p:sp>
        <p:nvSpPr>
          <p:cNvPr id="269" name="Google Shape;269;p32"/>
          <p:cNvSpPr txBox="1"/>
          <p:nvPr/>
        </p:nvSpPr>
        <p:spPr>
          <a:xfrm>
            <a:off x="0" y="4546000"/>
            <a:ext cx="6573000" cy="50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Photo Citation: </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(2015, September 15). Piezoelectric materials for tissue regeneration: A review - ScienceDirect. Retrieved June 24, 2019, from </a:t>
            </a:r>
            <a:r>
              <a:rPr lang="en" sz="1000" u="sng">
                <a:solidFill>
                  <a:srgbClr val="1155CC"/>
                </a:solidFill>
                <a:hlinkClick r:id="rId4"/>
              </a:rPr>
              <a:t>https://www.sciencedirect.com/science/article/pii/S1742706115300167</a:t>
            </a:r>
            <a:endParaRPr sz="800">
              <a:solidFill>
                <a:schemeClr val="dk1"/>
              </a:solidFill>
            </a:endParaRPr>
          </a:p>
          <a:p>
            <a:pPr marL="0" lvl="0" indent="0" algn="l" rtl="0">
              <a:spcBef>
                <a:spcPts val="0"/>
              </a:spcBef>
              <a:spcAft>
                <a:spcPts val="0"/>
              </a:spcAft>
              <a:buNone/>
            </a:pPr>
            <a:endParaRPr/>
          </a:p>
        </p:txBody>
      </p:sp>
      <p:grpSp>
        <p:nvGrpSpPr>
          <p:cNvPr id="270" name="Google Shape;270;p32"/>
          <p:cNvGrpSpPr/>
          <p:nvPr/>
        </p:nvGrpSpPr>
        <p:grpSpPr>
          <a:xfrm>
            <a:off x="8808498" y="4822145"/>
            <a:ext cx="259291" cy="249004"/>
            <a:chOff x="2594050" y="1631825"/>
            <a:chExt cx="439625" cy="439625"/>
          </a:xfrm>
        </p:grpSpPr>
        <p:sp>
          <p:nvSpPr>
            <p:cNvPr id="271" name="Google Shape;271;p32"/>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2"/>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2"/>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2"/>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3"/>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3"/>
          <p:cNvSpPr txBox="1">
            <a:spLocks noGrp="1"/>
          </p:cNvSpPr>
          <p:nvPr>
            <p:ph type="body" idx="1"/>
          </p:nvPr>
        </p:nvSpPr>
        <p:spPr>
          <a:xfrm>
            <a:off x="1381250" y="1618700"/>
            <a:ext cx="3425400" cy="323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281" name="Google Shape;281;p33"/>
          <p:cNvSpPr txBox="1">
            <a:spLocks noGrp="1"/>
          </p:cNvSpPr>
          <p:nvPr>
            <p:ph type="body" idx="2"/>
          </p:nvPr>
        </p:nvSpPr>
        <p:spPr>
          <a:xfrm>
            <a:off x="5012916" y="1618700"/>
            <a:ext cx="3425400" cy="323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282" name="Google Shape;282;p33" title="IMG_5521.MOV">
            <a:hlinkClick r:id="rId3"/>
          </p:cNvPr>
          <p:cNvPicPr preferRelativeResize="0"/>
          <p:nvPr/>
        </p:nvPicPr>
        <p:blipFill>
          <a:blip r:embed="rId4">
            <a:alphaModFix/>
          </a:blip>
          <a:stretch>
            <a:fillRect/>
          </a:stretch>
        </p:blipFill>
        <p:spPr>
          <a:xfrm>
            <a:off x="834288" y="-127950"/>
            <a:ext cx="7475425" cy="5606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cxnSp>
        <p:nvCxnSpPr>
          <p:cNvPr id="103" name="Google Shape;103;p16"/>
          <p:cNvCxnSpPr/>
          <p:nvPr/>
        </p:nvCxnSpPr>
        <p:spPr>
          <a:xfrm>
            <a:off x="-14100" y="3268100"/>
            <a:ext cx="9150600" cy="0"/>
          </a:xfrm>
          <a:prstGeom prst="straightConnector1">
            <a:avLst/>
          </a:prstGeom>
          <a:noFill/>
          <a:ln w="9525" cap="flat" cmpd="sng">
            <a:solidFill>
              <a:srgbClr val="CCCCCC"/>
            </a:solidFill>
            <a:prstDash val="solid"/>
            <a:round/>
            <a:headEnd type="none" w="med" len="med"/>
            <a:tailEnd type="none" w="med" len="med"/>
          </a:ln>
        </p:spPr>
      </p:cxnSp>
      <p:sp>
        <p:nvSpPr>
          <p:cNvPr id="104" name="Google Shape;104;p16"/>
          <p:cNvSpPr txBox="1">
            <a:spLocks noGrp="1"/>
          </p:cNvSpPr>
          <p:nvPr>
            <p:ph type="body" idx="4294967295"/>
          </p:nvPr>
        </p:nvSpPr>
        <p:spPr>
          <a:xfrm>
            <a:off x="195675" y="-25600"/>
            <a:ext cx="4764000" cy="325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000" b="1">
                <a:solidFill>
                  <a:schemeClr val="dk1"/>
                </a:solidFill>
                <a:latin typeface="Lora"/>
                <a:ea typeface="Lora"/>
                <a:cs typeface="Lora"/>
                <a:sym typeface="Lora"/>
              </a:rPr>
              <a:t>Megan Brown</a:t>
            </a:r>
            <a:endParaRPr sz="2000" b="1">
              <a:solidFill>
                <a:schemeClr val="dk1"/>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endParaRPr sz="2000" b="1">
              <a:solidFill>
                <a:schemeClr val="dk1"/>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r>
              <a:rPr lang="en" sz="2000" b="1">
                <a:solidFill>
                  <a:schemeClr val="dk1"/>
                </a:solidFill>
                <a:highlight>
                  <a:srgbClr val="FCBF49"/>
                </a:highlight>
                <a:latin typeface="Proxima Nova"/>
                <a:ea typeface="Proxima Nova"/>
                <a:cs typeface="Proxima Nova"/>
                <a:sym typeface="Proxima Nova"/>
              </a:rPr>
              <a:t>High School Science</a:t>
            </a:r>
            <a:endParaRPr sz="2000" b="1">
              <a:solidFill>
                <a:schemeClr val="dk1"/>
              </a:solidFill>
              <a:highlight>
                <a:srgbClr val="FCBF49"/>
              </a:highlight>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2000" b="1">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2000" b="1">
                <a:solidFill>
                  <a:schemeClr val="dk1"/>
                </a:solidFill>
                <a:latin typeface="Proxima Nova"/>
                <a:ea typeface="Proxima Nova"/>
                <a:cs typeface="Proxima Nova"/>
                <a:sym typeface="Proxima Nova"/>
              </a:rPr>
              <a:t>Newport High School</a:t>
            </a:r>
            <a:endParaRPr sz="2000" b="1">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2000" b="1">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2000" b="1">
                <a:solidFill>
                  <a:schemeClr val="dk1"/>
                </a:solidFill>
                <a:latin typeface="Proxima Nova"/>
                <a:ea typeface="Proxima Nova"/>
                <a:cs typeface="Proxima Nova"/>
                <a:sym typeface="Proxima Nova"/>
              </a:rPr>
              <a:t>Newport, KY</a:t>
            </a:r>
            <a:endParaRPr sz="2000" b="1">
              <a:solidFill>
                <a:schemeClr val="dk1"/>
              </a:solidFill>
              <a:latin typeface="Proxima Nova"/>
              <a:ea typeface="Proxima Nova"/>
              <a:cs typeface="Proxima Nova"/>
              <a:sym typeface="Proxima Nova"/>
            </a:endParaRPr>
          </a:p>
          <a:p>
            <a:pPr marL="0" lvl="0" indent="0" algn="l" rtl="0">
              <a:spcBef>
                <a:spcPts val="600"/>
              </a:spcBef>
              <a:spcAft>
                <a:spcPts val="0"/>
              </a:spcAft>
              <a:buNone/>
            </a:pPr>
            <a:endParaRPr sz="2000" b="1">
              <a:solidFill>
                <a:schemeClr val="dk1"/>
              </a:solidFill>
              <a:latin typeface="Lora"/>
              <a:ea typeface="Lora"/>
              <a:cs typeface="Lora"/>
              <a:sym typeface="Lora"/>
            </a:endParaRPr>
          </a:p>
        </p:txBody>
      </p:sp>
      <p:pic>
        <p:nvPicPr>
          <p:cNvPr id="105" name="Google Shape;105;p16"/>
          <p:cNvPicPr preferRelativeResize="0"/>
          <p:nvPr/>
        </p:nvPicPr>
        <p:blipFill rotWithShape="1">
          <a:blip r:embed="rId3">
            <a:alphaModFix/>
          </a:blip>
          <a:srcRect t="11541" b="28221"/>
          <a:stretch/>
        </p:blipFill>
        <p:spPr>
          <a:xfrm>
            <a:off x="622725" y="2792450"/>
            <a:ext cx="2250300" cy="2127300"/>
          </a:xfrm>
          <a:prstGeom prst="ellipse">
            <a:avLst/>
          </a:prstGeom>
          <a:noFill/>
          <a:ln>
            <a:noFill/>
          </a:ln>
        </p:spPr>
      </p:pic>
      <p:cxnSp>
        <p:nvCxnSpPr>
          <p:cNvPr id="106" name="Google Shape;106;p16"/>
          <p:cNvCxnSpPr/>
          <p:nvPr/>
        </p:nvCxnSpPr>
        <p:spPr>
          <a:xfrm>
            <a:off x="-6450" y="750725"/>
            <a:ext cx="9150600" cy="0"/>
          </a:xfrm>
          <a:prstGeom prst="straightConnector1">
            <a:avLst/>
          </a:prstGeom>
          <a:noFill/>
          <a:ln w="9525" cap="flat" cmpd="sng">
            <a:solidFill>
              <a:srgbClr val="CCCCCC"/>
            </a:solidFill>
            <a:prstDash val="solid"/>
            <a:round/>
            <a:headEnd type="none" w="med" len="med"/>
            <a:tailEnd type="none" w="med" len="med"/>
          </a:ln>
        </p:spPr>
      </p:cxnSp>
      <p:sp>
        <p:nvSpPr>
          <p:cNvPr id="107" name="Google Shape;107;p16"/>
          <p:cNvSpPr/>
          <p:nvPr/>
        </p:nvSpPr>
        <p:spPr>
          <a:xfrm>
            <a:off x="202000" y="2873075"/>
            <a:ext cx="790200" cy="7902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16"/>
          <p:cNvGrpSpPr/>
          <p:nvPr/>
        </p:nvGrpSpPr>
        <p:grpSpPr>
          <a:xfrm>
            <a:off x="418917" y="3111494"/>
            <a:ext cx="356204" cy="313212"/>
            <a:chOff x="1929775" y="320925"/>
            <a:chExt cx="423800" cy="372650"/>
          </a:xfrm>
        </p:grpSpPr>
        <p:sp>
          <p:nvSpPr>
            <p:cNvPr id="109" name="Google Shape;109;p16"/>
            <p:cNvSpPr/>
            <p:nvPr/>
          </p:nvSpPr>
          <p:spPr>
            <a:xfrm>
              <a:off x="1929775" y="320925"/>
              <a:ext cx="423800" cy="372650"/>
            </a:xfrm>
            <a:custGeom>
              <a:avLst/>
              <a:gdLst/>
              <a:ahLst/>
              <a:cxnLst/>
              <a:rect l="l" t="t" r="r" b="b"/>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6"/>
            <p:cNvSpPr/>
            <p:nvPr/>
          </p:nvSpPr>
          <p:spPr>
            <a:xfrm>
              <a:off x="1954125" y="345275"/>
              <a:ext cx="375100" cy="323950"/>
            </a:xfrm>
            <a:custGeom>
              <a:avLst/>
              <a:gdLst/>
              <a:ahLst/>
              <a:cxnLst/>
              <a:rect l="l" t="t" r="r" b="b"/>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p:nvPr/>
          </p:nvSpPr>
          <p:spPr>
            <a:xfrm>
              <a:off x="2162375" y="534625"/>
              <a:ext cx="146750" cy="113275"/>
            </a:xfrm>
            <a:custGeom>
              <a:avLst/>
              <a:gdLst/>
              <a:ahLst/>
              <a:cxnLst/>
              <a:rect l="l" t="t" r="r" b="b"/>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6"/>
            <p:cNvSpPr/>
            <p:nvPr/>
          </p:nvSpPr>
          <p:spPr>
            <a:xfrm>
              <a:off x="1974225" y="468875"/>
              <a:ext cx="232600" cy="179025"/>
            </a:xfrm>
            <a:custGeom>
              <a:avLst/>
              <a:gdLst/>
              <a:ahLst/>
              <a:cxnLst/>
              <a:rect l="l" t="t" r="r" b="b"/>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6"/>
            <p:cNvSpPr/>
            <p:nvPr/>
          </p:nvSpPr>
          <p:spPr>
            <a:xfrm>
              <a:off x="2169675" y="396425"/>
              <a:ext cx="97450" cy="97450"/>
            </a:xfrm>
            <a:custGeom>
              <a:avLst/>
              <a:gdLst/>
              <a:ahLst/>
              <a:cxnLst/>
              <a:rect l="l" t="t" r="r" b="b"/>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16"/>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
        <p:nvSpPr>
          <p:cNvPr id="115" name="Google Shape;115;p16"/>
          <p:cNvSpPr txBox="1">
            <a:spLocks noGrp="1"/>
          </p:cNvSpPr>
          <p:nvPr>
            <p:ph type="body" idx="4294967295"/>
          </p:nvPr>
        </p:nvSpPr>
        <p:spPr>
          <a:xfrm>
            <a:off x="4545525" y="2382125"/>
            <a:ext cx="4173000" cy="3401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en" sz="2000" b="1">
                <a:solidFill>
                  <a:schemeClr val="dk1"/>
                </a:solidFill>
                <a:latin typeface="Lora"/>
                <a:ea typeface="Lora"/>
                <a:cs typeface="Lora"/>
                <a:sym typeface="Lora"/>
              </a:rPr>
              <a:t>Akshayaa Venkatakrishnan</a:t>
            </a:r>
            <a:endParaRPr sz="2000" b="1">
              <a:solidFill>
                <a:schemeClr val="dk1"/>
              </a:solidFill>
              <a:latin typeface="Lora"/>
              <a:ea typeface="Lora"/>
              <a:cs typeface="Lora"/>
              <a:sym typeface="Lora"/>
            </a:endParaRPr>
          </a:p>
          <a:p>
            <a:pPr marL="0" lvl="0" indent="0" algn="r" rtl="0">
              <a:spcBef>
                <a:spcPts val="0"/>
              </a:spcBef>
              <a:spcAft>
                <a:spcPts val="0"/>
              </a:spcAft>
              <a:buClr>
                <a:schemeClr val="dk1"/>
              </a:buClr>
              <a:buSzPts val="1100"/>
              <a:buFont typeface="Arial"/>
              <a:buNone/>
            </a:pPr>
            <a:endParaRPr sz="2000" b="1">
              <a:solidFill>
                <a:schemeClr val="dk1"/>
              </a:solidFill>
              <a:latin typeface="Lora"/>
              <a:ea typeface="Lora"/>
              <a:cs typeface="Lora"/>
              <a:sym typeface="Lora"/>
            </a:endParaRPr>
          </a:p>
          <a:p>
            <a:pPr marL="0" lvl="0" indent="0" algn="r" rtl="0">
              <a:spcBef>
                <a:spcPts val="0"/>
              </a:spcBef>
              <a:spcAft>
                <a:spcPts val="0"/>
              </a:spcAft>
              <a:buClr>
                <a:schemeClr val="dk1"/>
              </a:buClr>
              <a:buSzPts val="1100"/>
              <a:buFont typeface="Arial"/>
              <a:buNone/>
            </a:pPr>
            <a:r>
              <a:rPr lang="en" sz="2000" b="1">
                <a:solidFill>
                  <a:schemeClr val="dk1"/>
                </a:solidFill>
                <a:highlight>
                  <a:srgbClr val="FCBF49"/>
                </a:highlight>
                <a:latin typeface="Proxima Nova"/>
                <a:ea typeface="Proxima Nova"/>
                <a:cs typeface="Proxima Nova"/>
                <a:sym typeface="Proxima Nova"/>
              </a:rPr>
              <a:t>High School Science</a:t>
            </a:r>
            <a:endParaRPr sz="2000" b="1">
              <a:solidFill>
                <a:schemeClr val="dk1"/>
              </a:solidFill>
              <a:highlight>
                <a:srgbClr val="FCBF49"/>
              </a:highlight>
              <a:latin typeface="Proxima Nova"/>
              <a:ea typeface="Proxima Nova"/>
              <a:cs typeface="Proxima Nova"/>
              <a:sym typeface="Proxima Nova"/>
            </a:endParaRPr>
          </a:p>
          <a:p>
            <a:pPr marL="0" lvl="0" indent="0" algn="r" rtl="0">
              <a:spcBef>
                <a:spcPts val="0"/>
              </a:spcBef>
              <a:spcAft>
                <a:spcPts val="0"/>
              </a:spcAft>
              <a:buClr>
                <a:schemeClr val="dk1"/>
              </a:buClr>
              <a:buSzPts val="1100"/>
              <a:buFont typeface="Arial"/>
              <a:buNone/>
            </a:pPr>
            <a:endParaRPr sz="2000" b="1">
              <a:solidFill>
                <a:schemeClr val="dk1"/>
              </a:solidFill>
              <a:latin typeface="Proxima Nova"/>
              <a:ea typeface="Proxima Nova"/>
              <a:cs typeface="Proxima Nova"/>
              <a:sym typeface="Proxima Nova"/>
            </a:endParaRPr>
          </a:p>
          <a:p>
            <a:pPr marL="0" lvl="0" indent="0" algn="r" rtl="0">
              <a:spcBef>
                <a:spcPts val="0"/>
              </a:spcBef>
              <a:spcAft>
                <a:spcPts val="0"/>
              </a:spcAft>
              <a:buClr>
                <a:schemeClr val="dk1"/>
              </a:buClr>
              <a:buSzPts val="1100"/>
              <a:buFont typeface="Arial"/>
              <a:buNone/>
            </a:pPr>
            <a:r>
              <a:rPr lang="en" sz="2000" b="1">
                <a:solidFill>
                  <a:schemeClr val="dk1"/>
                </a:solidFill>
                <a:latin typeface="Proxima Nova"/>
                <a:ea typeface="Proxima Nova"/>
                <a:cs typeface="Proxima Nova"/>
                <a:sym typeface="Proxima Nova"/>
              </a:rPr>
              <a:t>Dater High School</a:t>
            </a:r>
            <a:endParaRPr sz="2000" b="1">
              <a:solidFill>
                <a:schemeClr val="dk1"/>
              </a:solidFill>
              <a:latin typeface="Proxima Nova"/>
              <a:ea typeface="Proxima Nova"/>
              <a:cs typeface="Proxima Nova"/>
              <a:sym typeface="Proxima Nova"/>
            </a:endParaRPr>
          </a:p>
          <a:p>
            <a:pPr marL="0" lvl="0" indent="0" algn="r" rtl="0">
              <a:spcBef>
                <a:spcPts val="0"/>
              </a:spcBef>
              <a:spcAft>
                <a:spcPts val="0"/>
              </a:spcAft>
              <a:buClr>
                <a:schemeClr val="dk1"/>
              </a:buClr>
              <a:buSzPts val="1100"/>
              <a:buFont typeface="Arial"/>
              <a:buNone/>
            </a:pPr>
            <a:endParaRPr sz="2000" b="1">
              <a:solidFill>
                <a:schemeClr val="dk1"/>
              </a:solidFill>
              <a:latin typeface="Proxima Nova"/>
              <a:ea typeface="Proxima Nova"/>
              <a:cs typeface="Proxima Nova"/>
              <a:sym typeface="Proxima Nova"/>
            </a:endParaRPr>
          </a:p>
          <a:p>
            <a:pPr marL="0" lvl="0" indent="0" algn="r" rtl="0">
              <a:spcBef>
                <a:spcPts val="0"/>
              </a:spcBef>
              <a:spcAft>
                <a:spcPts val="0"/>
              </a:spcAft>
              <a:buClr>
                <a:schemeClr val="dk1"/>
              </a:buClr>
              <a:buSzPts val="1100"/>
              <a:buFont typeface="Arial"/>
              <a:buNone/>
            </a:pPr>
            <a:r>
              <a:rPr lang="en" sz="2000" b="1">
                <a:solidFill>
                  <a:schemeClr val="dk1"/>
                </a:solidFill>
                <a:latin typeface="Proxima Nova"/>
                <a:ea typeface="Proxima Nova"/>
                <a:cs typeface="Proxima Nova"/>
                <a:sym typeface="Proxima Nova"/>
              </a:rPr>
              <a:t>Cincinnati, OH</a:t>
            </a:r>
            <a:endParaRPr sz="2000" b="1">
              <a:solidFill>
                <a:schemeClr val="dk1"/>
              </a:solidFill>
              <a:latin typeface="Proxima Nova"/>
              <a:ea typeface="Proxima Nova"/>
              <a:cs typeface="Proxima Nova"/>
              <a:sym typeface="Proxima Nova"/>
            </a:endParaRPr>
          </a:p>
          <a:p>
            <a:pPr marL="0" lvl="0" indent="0" algn="r" rtl="0">
              <a:spcBef>
                <a:spcPts val="600"/>
              </a:spcBef>
              <a:spcAft>
                <a:spcPts val="0"/>
              </a:spcAft>
              <a:buNone/>
            </a:pPr>
            <a:endParaRPr sz="2000" b="1">
              <a:solidFill>
                <a:schemeClr val="dk1"/>
              </a:solidFill>
              <a:latin typeface="Lora"/>
              <a:ea typeface="Lora"/>
              <a:cs typeface="Lora"/>
              <a:sym typeface="Lora"/>
            </a:endParaRPr>
          </a:p>
        </p:txBody>
      </p:sp>
      <p:pic>
        <p:nvPicPr>
          <p:cNvPr id="116" name="Google Shape;116;p16"/>
          <p:cNvPicPr preferRelativeResize="0"/>
          <p:nvPr/>
        </p:nvPicPr>
        <p:blipFill rotWithShape="1">
          <a:blip r:embed="rId4">
            <a:alphaModFix/>
          </a:blip>
          <a:srcRect t="253" b="17846"/>
          <a:stretch/>
        </p:blipFill>
        <p:spPr>
          <a:xfrm>
            <a:off x="6415925" y="463100"/>
            <a:ext cx="2127300" cy="2127300"/>
          </a:xfrm>
          <a:prstGeom prst="ellipse">
            <a:avLst/>
          </a:prstGeom>
          <a:noFill/>
          <a:ln>
            <a:noFill/>
          </a:ln>
        </p:spPr>
      </p:pic>
      <p:sp>
        <p:nvSpPr>
          <p:cNvPr id="117" name="Google Shape;117;p16"/>
          <p:cNvSpPr/>
          <p:nvPr/>
        </p:nvSpPr>
        <p:spPr>
          <a:xfrm>
            <a:off x="8309325" y="894125"/>
            <a:ext cx="790200" cy="790200"/>
          </a:xfrm>
          <a:prstGeom prst="ellipse">
            <a:avLst/>
          </a:prstGeom>
          <a:solidFill>
            <a:srgbClr val="FF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 name="Google Shape;118;p16"/>
          <p:cNvGrpSpPr/>
          <p:nvPr/>
        </p:nvGrpSpPr>
        <p:grpSpPr>
          <a:xfrm>
            <a:off x="8526242" y="1132544"/>
            <a:ext cx="356204" cy="313212"/>
            <a:chOff x="1929775" y="320925"/>
            <a:chExt cx="423800" cy="372650"/>
          </a:xfrm>
        </p:grpSpPr>
        <p:sp>
          <p:nvSpPr>
            <p:cNvPr id="119" name="Google Shape;119;p16"/>
            <p:cNvSpPr/>
            <p:nvPr/>
          </p:nvSpPr>
          <p:spPr>
            <a:xfrm>
              <a:off x="1929775" y="320925"/>
              <a:ext cx="423800" cy="372650"/>
            </a:xfrm>
            <a:custGeom>
              <a:avLst/>
              <a:gdLst/>
              <a:ahLst/>
              <a:cxnLst/>
              <a:rect l="l" t="t" r="r" b="b"/>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6"/>
            <p:cNvSpPr/>
            <p:nvPr/>
          </p:nvSpPr>
          <p:spPr>
            <a:xfrm>
              <a:off x="1954125" y="345275"/>
              <a:ext cx="375100" cy="323950"/>
            </a:xfrm>
            <a:custGeom>
              <a:avLst/>
              <a:gdLst/>
              <a:ahLst/>
              <a:cxnLst/>
              <a:rect l="l" t="t" r="r" b="b"/>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6"/>
            <p:cNvSpPr/>
            <p:nvPr/>
          </p:nvSpPr>
          <p:spPr>
            <a:xfrm>
              <a:off x="2162375" y="534625"/>
              <a:ext cx="146750" cy="113275"/>
            </a:xfrm>
            <a:custGeom>
              <a:avLst/>
              <a:gdLst/>
              <a:ahLst/>
              <a:cxnLst/>
              <a:rect l="l" t="t" r="r" b="b"/>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6"/>
            <p:cNvSpPr/>
            <p:nvPr/>
          </p:nvSpPr>
          <p:spPr>
            <a:xfrm>
              <a:off x="1974225" y="468875"/>
              <a:ext cx="232600" cy="179025"/>
            </a:xfrm>
            <a:custGeom>
              <a:avLst/>
              <a:gdLst/>
              <a:ahLst/>
              <a:cxnLst/>
              <a:rect l="l" t="t" r="r" b="b"/>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6"/>
            <p:cNvSpPr/>
            <p:nvPr/>
          </p:nvSpPr>
          <p:spPr>
            <a:xfrm>
              <a:off x="2169675" y="396425"/>
              <a:ext cx="97450" cy="97450"/>
            </a:xfrm>
            <a:custGeom>
              <a:avLst/>
              <a:gdLst/>
              <a:ahLst/>
              <a:cxnLst/>
              <a:rect l="l" t="t" r="r" b="b"/>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4" name="Google Shape;124;p16"/>
          <p:cNvPicPr preferRelativeResize="0"/>
          <p:nvPr/>
        </p:nvPicPr>
        <p:blipFill>
          <a:blip r:embed="rId5">
            <a:alphaModFix/>
          </a:blip>
          <a:stretch>
            <a:fillRect/>
          </a:stretch>
        </p:blipFill>
        <p:spPr>
          <a:xfrm>
            <a:off x="2945700" y="244475"/>
            <a:ext cx="1599825" cy="1439850"/>
          </a:xfrm>
          <a:prstGeom prst="rect">
            <a:avLst/>
          </a:prstGeom>
          <a:noFill/>
          <a:ln>
            <a:noFill/>
          </a:ln>
        </p:spPr>
      </p:pic>
      <p:pic>
        <p:nvPicPr>
          <p:cNvPr id="125" name="Google Shape;125;p16"/>
          <p:cNvPicPr preferRelativeResize="0"/>
          <p:nvPr/>
        </p:nvPicPr>
        <p:blipFill rotWithShape="1">
          <a:blip r:embed="rId6">
            <a:alphaModFix/>
          </a:blip>
          <a:srcRect l="14914" r="20381"/>
          <a:stretch/>
        </p:blipFill>
        <p:spPr>
          <a:xfrm>
            <a:off x="4959675" y="3424700"/>
            <a:ext cx="931689" cy="1439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4"/>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How does piezoelectricity affect our body?</a:t>
            </a:r>
            <a:endParaRPr/>
          </a:p>
        </p:txBody>
      </p:sp>
      <p:sp>
        <p:nvSpPr>
          <p:cNvPr id="288" name="Google Shape;288;p34"/>
          <p:cNvSpPr txBox="1">
            <a:spLocks noGrp="1"/>
          </p:cNvSpPr>
          <p:nvPr>
            <p:ph type="body" idx="1"/>
          </p:nvPr>
        </p:nvSpPr>
        <p:spPr>
          <a:xfrm>
            <a:off x="838625" y="1618700"/>
            <a:ext cx="4421100" cy="3231000"/>
          </a:xfrm>
          <a:prstGeom prst="rect">
            <a:avLst/>
          </a:prstGeom>
        </p:spPr>
        <p:txBody>
          <a:bodyPr spcFirstLastPara="1" wrap="square" lIns="91425" tIns="91425" rIns="91425" bIns="91425" anchor="t" anchorCtr="0">
            <a:noAutofit/>
          </a:bodyPr>
          <a:lstStyle/>
          <a:p>
            <a:pPr marL="457200" lvl="0" indent="-355600" algn="l" rtl="0">
              <a:spcBef>
                <a:spcPts val="600"/>
              </a:spcBef>
              <a:spcAft>
                <a:spcPts val="0"/>
              </a:spcAft>
              <a:buSzPts val="2000"/>
              <a:buChar char="➔"/>
            </a:pPr>
            <a:r>
              <a:rPr lang="en"/>
              <a:t>Tennis player swings same spot repetitively</a:t>
            </a:r>
            <a:endParaRPr/>
          </a:p>
          <a:p>
            <a:pPr marL="457200" lvl="0" indent="-355600" algn="l" rtl="0">
              <a:spcBef>
                <a:spcPts val="0"/>
              </a:spcBef>
              <a:spcAft>
                <a:spcPts val="0"/>
              </a:spcAft>
              <a:buSzPts val="2000"/>
              <a:buChar char="➔"/>
            </a:pPr>
            <a:r>
              <a:rPr lang="en"/>
              <a:t>Mechanical stress applied in one spot</a:t>
            </a:r>
            <a:endParaRPr/>
          </a:p>
          <a:p>
            <a:pPr marL="457200" lvl="0" indent="-355600" algn="l" rtl="0">
              <a:spcBef>
                <a:spcPts val="0"/>
              </a:spcBef>
              <a:spcAft>
                <a:spcPts val="0"/>
              </a:spcAft>
              <a:buSzPts val="2000"/>
              <a:buChar char="➔"/>
            </a:pPr>
            <a:r>
              <a:rPr lang="en"/>
              <a:t>Deformation in electric field sends signal to the cells.</a:t>
            </a:r>
            <a:endParaRPr/>
          </a:p>
          <a:p>
            <a:pPr marL="457200" lvl="0" indent="-355600" algn="l" rtl="0">
              <a:spcBef>
                <a:spcPts val="0"/>
              </a:spcBef>
              <a:spcAft>
                <a:spcPts val="0"/>
              </a:spcAft>
              <a:buSzPts val="2000"/>
              <a:buChar char="➔"/>
            </a:pPr>
            <a:r>
              <a:rPr lang="en"/>
              <a:t>Cues are sent to initiate signaling pathway to begin regeneration.</a:t>
            </a:r>
            <a:endParaRPr/>
          </a:p>
          <a:p>
            <a:pPr marL="457200" lvl="0" indent="0" algn="l" rtl="0">
              <a:spcBef>
                <a:spcPts val="600"/>
              </a:spcBef>
              <a:spcAft>
                <a:spcPts val="0"/>
              </a:spcAft>
              <a:buNone/>
            </a:pPr>
            <a:endParaRPr/>
          </a:p>
        </p:txBody>
      </p:sp>
      <p:pic>
        <p:nvPicPr>
          <p:cNvPr id="289" name="Google Shape;289;p34"/>
          <p:cNvPicPr preferRelativeResize="0"/>
          <p:nvPr/>
        </p:nvPicPr>
        <p:blipFill>
          <a:blip r:embed="rId3">
            <a:alphaModFix/>
          </a:blip>
          <a:stretch>
            <a:fillRect/>
          </a:stretch>
        </p:blipFill>
        <p:spPr>
          <a:xfrm>
            <a:off x="5499350" y="1216000"/>
            <a:ext cx="3329275" cy="1864400"/>
          </a:xfrm>
          <a:prstGeom prst="rect">
            <a:avLst/>
          </a:prstGeom>
          <a:noFill/>
          <a:ln>
            <a:noFill/>
          </a:ln>
        </p:spPr>
      </p:pic>
      <p:sp>
        <p:nvSpPr>
          <p:cNvPr id="290" name="Google Shape;290;p34"/>
          <p:cNvSpPr txBox="1"/>
          <p:nvPr/>
        </p:nvSpPr>
        <p:spPr>
          <a:xfrm>
            <a:off x="229950" y="4625450"/>
            <a:ext cx="8741100" cy="1133700"/>
          </a:xfrm>
          <a:prstGeom prst="rect">
            <a:avLst/>
          </a:prstGeom>
          <a:noFill/>
          <a:ln>
            <a:noFill/>
          </a:ln>
        </p:spPr>
        <p:txBody>
          <a:bodyPr spcFirstLastPara="1" wrap="square" lIns="91425" tIns="91425" rIns="91425" bIns="91425" anchor="t" anchorCtr="0">
            <a:noAutofit/>
          </a:bodyPr>
          <a:lstStyle/>
          <a:p>
            <a:pPr marL="152400" lvl="0" indent="-152400" algn="l" rtl="0">
              <a:lnSpc>
                <a:spcPct val="115000"/>
              </a:lnSpc>
              <a:spcBef>
                <a:spcPts val="0"/>
              </a:spcBef>
              <a:spcAft>
                <a:spcPts val="0"/>
              </a:spcAft>
              <a:buNone/>
            </a:pPr>
            <a:r>
              <a:rPr lang="en" sz="1000">
                <a:solidFill>
                  <a:srgbClr val="333333"/>
                </a:solidFill>
                <a:highlight>
                  <a:srgbClr val="FFE599"/>
                </a:highlight>
                <a:latin typeface="Times New Roman"/>
                <a:ea typeface="Times New Roman"/>
                <a:cs typeface="Times New Roman"/>
                <a:sym typeface="Times New Roman"/>
              </a:rPr>
              <a:t>(2019, January 15). Retrieved June 26, 2019, from https://encrypted-tbn0.gstatic.com/images?q=tbn:ANd9GcR6j0aP1a11_pq7gZRlAuajrobOjMGoSrN4BdSY2m0mmcnSahrVXw</a:t>
            </a:r>
            <a:endParaRPr sz="1000">
              <a:solidFill>
                <a:srgbClr val="333333"/>
              </a:solidFill>
              <a:highlight>
                <a:srgbClr val="FFE599"/>
              </a:highlight>
              <a:latin typeface="Times New Roman"/>
              <a:ea typeface="Times New Roman"/>
              <a:cs typeface="Times New Roman"/>
              <a:sym typeface="Times New Roman"/>
            </a:endParaRPr>
          </a:p>
        </p:txBody>
      </p:sp>
      <p:grpSp>
        <p:nvGrpSpPr>
          <p:cNvPr id="291" name="Google Shape;291;p34"/>
          <p:cNvGrpSpPr/>
          <p:nvPr/>
        </p:nvGrpSpPr>
        <p:grpSpPr>
          <a:xfrm>
            <a:off x="862027" y="1002923"/>
            <a:ext cx="279526" cy="275111"/>
            <a:chOff x="5233525" y="4954450"/>
            <a:chExt cx="538275" cy="516350"/>
          </a:xfrm>
        </p:grpSpPr>
        <p:sp>
          <p:nvSpPr>
            <p:cNvPr id="292" name="Google Shape;292;p34"/>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4"/>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4"/>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4"/>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4"/>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4"/>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4"/>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4"/>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4"/>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4"/>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4"/>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5"/>
          <p:cNvSpPr txBox="1">
            <a:spLocks noGrp="1"/>
          </p:cNvSpPr>
          <p:nvPr>
            <p:ph type="title"/>
          </p:nvPr>
        </p:nvSpPr>
        <p:spPr>
          <a:xfrm>
            <a:off x="1381250" y="937125"/>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Why is </a:t>
            </a:r>
            <a:r>
              <a:rPr lang="en" b="1"/>
              <a:t>piezoelectricity</a:t>
            </a:r>
            <a:r>
              <a:rPr lang="en"/>
              <a:t> important?</a:t>
            </a:r>
            <a:endParaRPr/>
          </a:p>
        </p:txBody>
      </p:sp>
      <p:sp>
        <p:nvSpPr>
          <p:cNvPr id="308" name="Google Shape;308;p35"/>
          <p:cNvSpPr txBox="1">
            <a:spLocks noGrp="1"/>
          </p:cNvSpPr>
          <p:nvPr>
            <p:ph type="body" idx="4294967295"/>
          </p:nvPr>
        </p:nvSpPr>
        <p:spPr>
          <a:xfrm>
            <a:off x="885250" y="1450750"/>
            <a:ext cx="6906300" cy="2940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000"/>
              <a:t>Plays a crucial role in:</a:t>
            </a:r>
            <a:endParaRPr sz="2000"/>
          </a:p>
          <a:p>
            <a:pPr marL="457200" lvl="0" indent="-355600" algn="l" rtl="0">
              <a:spcBef>
                <a:spcPts val="600"/>
              </a:spcBef>
              <a:spcAft>
                <a:spcPts val="0"/>
              </a:spcAft>
              <a:buSzPts val="2000"/>
              <a:buChar char="◉"/>
            </a:pPr>
            <a:r>
              <a:rPr lang="en" sz="2000"/>
              <a:t>bone formation</a:t>
            </a:r>
            <a:endParaRPr sz="2000"/>
          </a:p>
          <a:p>
            <a:pPr marL="457200" lvl="0" indent="-355600" algn="l" rtl="0">
              <a:spcBef>
                <a:spcPts val="600"/>
              </a:spcBef>
              <a:spcAft>
                <a:spcPts val="0"/>
              </a:spcAft>
              <a:buSzPts val="2000"/>
              <a:buChar char="◉"/>
            </a:pPr>
            <a:r>
              <a:rPr lang="en" sz="2000"/>
              <a:t>embryonic development</a:t>
            </a:r>
            <a:endParaRPr sz="2000"/>
          </a:p>
          <a:p>
            <a:pPr marL="457200" lvl="0" indent="-355600" algn="l" rtl="0">
              <a:spcBef>
                <a:spcPts val="600"/>
              </a:spcBef>
              <a:spcAft>
                <a:spcPts val="0"/>
              </a:spcAft>
              <a:buSzPts val="2000"/>
              <a:buChar char="◉"/>
            </a:pPr>
            <a:r>
              <a:rPr lang="en" sz="2000"/>
              <a:t>wound healing</a:t>
            </a:r>
            <a:endParaRPr sz="2000"/>
          </a:p>
          <a:p>
            <a:pPr marL="457200" lvl="0" indent="-355600" algn="l" rtl="0">
              <a:spcBef>
                <a:spcPts val="600"/>
              </a:spcBef>
              <a:spcAft>
                <a:spcPts val="0"/>
              </a:spcAft>
              <a:buSzPts val="2000"/>
              <a:buChar char="◉"/>
            </a:pPr>
            <a:r>
              <a:rPr lang="en" sz="2000"/>
              <a:t>neural regeneration</a:t>
            </a:r>
            <a:endParaRPr sz="2000"/>
          </a:p>
          <a:p>
            <a:pPr marL="342900" lvl="0" indent="0" algn="l" rtl="0">
              <a:spcBef>
                <a:spcPts val="600"/>
              </a:spcBef>
              <a:spcAft>
                <a:spcPts val="0"/>
              </a:spcAft>
              <a:buNone/>
            </a:pPr>
            <a:endParaRPr sz="2000"/>
          </a:p>
          <a:p>
            <a:pPr marL="0" lvl="0" indent="0" algn="l" rtl="0">
              <a:spcBef>
                <a:spcPts val="600"/>
              </a:spcBef>
              <a:spcAft>
                <a:spcPts val="0"/>
              </a:spcAft>
              <a:buNone/>
            </a:pPr>
            <a:r>
              <a:rPr lang="en" sz="2000"/>
              <a:t>Without piezoelectricity:</a:t>
            </a:r>
            <a:endParaRPr sz="2000"/>
          </a:p>
          <a:p>
            <a:pPr marL="457200" lvl="0" indent="-355600" algn="l" rtl="0">
              <a:spcBef>
                <a:spcPts val="0"/>
              </a:spcBef>
              <a:spcAft>
                <a:spcPts val="0"/>
              </a:spcAft>
              <a:buSzPts val="2000"/>
              <a:buChar char="◉"/>
            </a:pPr>
            <a:r>
              <a:rPr lang="en" sz="2000"/>
              <a:t>Important connective tissues would not regenerate from the stress of day-to-day activity</a:t>
            </a:r>
            <a:endParaRPr sz="2000"/>
          </a:p>
          <a:p>
            <a:pPr marL="0" lvl="0" indent="0" algn="l" rtl="0">
              <a:spcBef>
                <a:spcPts val="600"/>
              </a:spcBef>
              <a:spcAft>
                <a:spcPts val="0"/>
              </a:spcAft>
              <a:buNone/>
            </a:pPr>
            <a:endParaRPr sz="2000"/>
          </a:p>
        </p:txBody>
      </p:sp>
      <p:pic>
        <p:nvPicPr>
          <p:cNvPr id="309" name="Google Shape;309;p35"/>
          <p:cNvPicPr preferRelativeResize="0"/>
          <p:nvPr/>
        </p:nvPicPr>
        <p:blipFill rotWithShape="1">
          <a:blip r:embed="rId3">
            <a:alphaModFix/>
          </a:blip>
          <a:srcRect b="1632"/>
          <a:stretch/>
        </p:blipFill>
        <p:spPr>
          <a:xfrm>
            <a:off x="5140450" y="209125"/>
            <a:ext cx="2846801" cy="3733985"/>
          </a:xfrm>
          <a:prstGeom prst="rect">
            <a:avLst/>
          </a:prstGeom>
          <a:noFill/>
          <a:ln>
            <a:noFill/>
          </a:ln>
        </p:spPr>
      </p:pic>
      <p:grpSp>
        <p:nvGrpSpPr>
          <p:cNvPr id="310" name="Google Shape;310;p35"/>
          <p:cNvGrpSpPr/>
          <p:nvPr/>
        </p:nvGrpSpPr>
        <p:grpSpPr>
          <a:xfrm>
            <a:off x="910985" y="972920"/>
            <a:ext cx="202082" cy="268941"/>
            <a:chOff x="616425" y="2329600"/>
            <a:chExt cx="361700" cy="388475"/>
          </a:xfrm>
        </p:grpSpPr>
        <p:sp>
          <p:nvSpPr>
            <p:cNvPr id="311" name="Google Shape;311;p35"/>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5"/>
            <p:cNvSpPr/>
            <p:nvPr/>
          </p:nvSpPr>
          <p:spPr>
            <a:xfrm>
              <a:off x="704725" y="2545750"/>
              <a:ext cx="185125" cy="25"/>
            </a:xfrm>
            <a:custGeom>
              <a:avLst/>
              <a:gdLst/>
              <a:ahLst/>
              <a:cxnLst/>
              <a:rect l="l" t="t" r="r" b="b"/>
              <a:pathLst>
                <a:path w="7405" h="1" fill="none" extrusionOk="0">
                  <a:moveTo>
                    <a:pt x="7404" y="0"/>
                  </a:moveTo>
                  <a:lnTo>
                    <a:pt x="0"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5"/>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5"/>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5"/>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5"/>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5"/>
            <p:cNvSpPr/>
            <p:nvPr/>
          </p:nvSpPr>
          <p:spPr>
            <a:xfrm>
              <a:off x="766825" y="2388050"/>
              <a:ext cx="60925" cy="25"/>
            </a:xfrm>
            <a:custGeom>
              <a:avLst/>
              <a:gdLst/>
              <a:ahLst/>
              <a:cxnLst/>
              <a:rect l="l" t="t" r="r" b="b"/>
              <a:pathLst>
                <a:path w="2437" h="1" fill="none" extrusionOk="0">
                  <a:moveTo>
                    <a:pt x="2436" y="0"/>
                  </a:moveTo>
                  <a:lnTo>
                    <a:pt x="1"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5"/>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6"/>
          <p:cNvSpPr txBox="1">
            <a:spLocks noGrp="1"/>
          </p:cNvSpPr>
          <p:nvPr>
            <p:ph type="body" idx="1"/>
          </p:nvPr>
        </p:nvSpPr>
        <p:spPr>
          <a:xfrm>
            <a:off x="2105050" y="2238000"/>
            <a:ext cx="4933800" cy="819900"/>
          </a:xfrm>
          <a:prstGeom prst="rect">
            <a:avLst/>
          </a:prstGeom>
        </p:spPr>
        <p:txBody>
          <a:bodyPr spcFirstLastPara="1" wrap="square" lIns="91425" tIns="91425" rIns="91425" bIns="91425" anchor="b" anchorCtr="0">
            <a:noAutofit/>
          </a:bodyPr>
          <a:lstStyle/>
          <a:p>
            <a:pPr marL="0" lvl="0" indent="0" algn="ctr" rtl="0">
              <a:spcBef>
                <a:spcPts val="600"/>
              </a:spcBef>
              <a:spcAft>
                <a:spcPts val="0"/>
              </a:spcAft>
              <a:buNone/>
            </a:pPr>
            <a:r>
              <a:rPr lang="en"/>
              <a:t>In school, we learn about what’s inside the cell.</a:t>
            </a:r>
            <a:endParaRPr/>
          </a:p>
          <a:p>
            <a:pPr marL="0" lvl="0" indent="0" algn="ctr" rtl="0">
              <a:spcBef>
                <a:spcPts val="600"/>
              </a:spcBef>
              <a:spcAft>
                <a:spcPts val="0"/>
              </a:spcAft>
              <a:buNone/>
            </a:pPr>
            <a:r>
              <a:rPr lang="en"/>
              <a:t>Have you ever thought about…</a:t>
            </a:r>
            <a:endParaRPr/>
          </a:p>
          <a:p>
            <a:pPr marL="0" lvl="0" indent="0" algn="ctr" rtl="0">
              <a:spcBef>
                <a:spcPts val="600"/>
              </a:spcBef>
              <a:spcAft>
                <a:spcPts val="0"/>
              </a:spcAft>
              <a:buNone/>
            </a:pPr>
            <a:r>
              <a:rPr lang="en"/>
              <a:t>what’s outside of them?</a:t>
            </a:r>
            <a:endParaRPr/>
          </a:p>
        </p:txBody>
      </p:sp>
      <p:sp>
        <p:nvSpPr>
          <p:cNvPr id="324" name="Google Shape;324;p36"/>
          <p:cNvSpPr txBox="1">
            <a:spLocks noGrp="1"/>
          </p:cNvSpPr>
          <p:nvPr>
            <p:ph type="sldNum" idx="12"/>
          </p:nvPr>
        </p:nvSpPr>
        <p:spPr>
          <a:xfrm>
            <a:off x="4297650" y="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7"/>
          <p:cNvSpPr txBox="1">
            <a:spLocks noGrp="1"/>
          </p:cNvSpPr>
          <p:nvPr>
            <p:ph type="title"/>
          </p:nvPr>
        </p:nvSpPr>
        <p:spPr>
          <a:xfrm>
            <a:off x="1381250" y="9988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Extracellular matrix</a:t>
            </a:r>
            <a:endParaRPr/>
          </a:p>
          <a:p>
            <a:pPr marL="0" lvl="0" indent="0" algn="l" rtl="0">
              <a:spcBef>
                <a:spcPts val="0"/>
              </a:spcBef>
              <a:spcAft>
                <a:spcPts val="0"/>
              </a:spcAft>
              <a:buNone/>
            </a:pPr>
            <a:endParaRPr/>
          </a:p>
        </p:txBody>
      </p:sp>
      <p:sp>
        <p:nvSpPr>
          <p:cNvPr id="330" name="Google Shape;330;p37"/>
          <p:cNvSpPr txBox="1">
            <a:spLocks noGrp="1"/>
          </p:cNvSpPr>
          <p:nvPr>
            <p:ph type="body" idx="1"/>
          </p:nvPr>
        </p:nvSpPr>
        <p:spPr>
          <a:xfrm>
            <a:off x="196750" y="1231500"/>
            <a:ext cx="3878400" cy="26805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SzPts val="2400"/>
              <a:buChar char="●"/>
            </a:pPr>
            <a:r>
              <a:rPr lang="en"/>
              <a:t>Surrounds cells and connects them in a “web” to one another</a:t>
            </a:r>
            <a:endParaRPr/>
          </a:p>
          <a:p>
            <a:pPr marL="457200" lvl="0" indent="-381000" algn="l" rtl="0">
              <a:spcBef>
                <a:spcPts val="0"/>
              </a:spcBef>
              <a:spcAft>
                <a:spcPts val="0"/>
              </a:spcAft>
              <a:buSzPts val="2400"/>
              <a:buChar char="●"/>
            </a:pPr>
            <a:r>
              <a:rPr lang="en"/>
              <a:t>Contains collagen, fibronectin, and other proteins that bind to create structure for the cells</a:t>
            </a: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grpSp>
        <p:nvGrpSpPr>
          <p:cNvPr id="331" name="Google Shape;331;p37"/>
          <p:cNvGrpSpPr/>
          <p:nvPr/>
        </p:nvGrpSpPr>
        <p:grpSpPr>
          <a:xfrm>
            <a:off x="889984" y="1007708"/>
            <a:ext cx="270226" cy="238344"/>
            <a:chOff x="5247525" y="3007275"/>
            <a:chExt cx="517575" cy="456510"/>
          </a:xfrm>
        </p:grpSpPr>
        <p:sp>
          <p:nvSpPr>
            <p:cNvPr id="332" name="Google Shape;332;p37"/>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7"/>
            <p:cNvSpPr/>
            <p:nvPr/>
          </p:nvSpPr>
          <p:spPr>
            <a:xfrm>
              <a:off x="5566575" y="3265260"/>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3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pic>
        <p:nvPicPr>
          <p:cNvPr id="335" name="Google Shape;335;p37"/>
          <p:cNvPicPr preferRelativeResize="0"/>
          <p:nvPr/>
        </p:nvPicPr>
        <p:blipFill rotWithShape="1">
          <a:blip r:embed="rId3">
            <a:alphaModFix/>
          </a:blip>
          <a:srcRect l="1718" r="1709"/>
          <a:stretch/>
        </p:blipFill>
        <p:spPr>
          <a:xfrm>
            <a:off x="4572000" y="0"/>
            <a:ext cx="4572000" cy="5143501"/>
          </a:xfrm>
          <a:prstGeom prst="rect">
            <a:avLst/>
          </a:prstGeom>
          <a:noFill/>
          <a:ln>
            <a:noFill/>
          </a:ln>
        </p:spPr>
      </p:pic>
      <p:sp>
        <p:nvSpPr>
          <p:cNvPr id="336" name="Google Shape;336;p37"/>
          <p:cNvSpPr txBox="1"/>
          <p:nvPr/>
        </p:nvSpPr>
        <p:spPr>
          <a:xfrm>
            <a:off x="130300" y="4275625"/>
            <a:ext cx="4011300" cy="642900"/>
          </a:xfrm>
          <a:prstGeom prst="rect">
            <a:avLst/>
          </a:prstGeom>
          <a:noFill/>
          <a:ln>
            <a:noFill/>
          </a:ln>
        </p:spPr>
        <p:txBody>
          <a:bodyPr spcFirstLastPara="1" wrap="square" lIns="91425" tIns="91425" rIns="91425" bIns="91425" anchor="t" anchorCtr="0">
            <a:noAutofit/>
          </a:bodyPr>
          <a:lstStyle/>
          <a:p>
            <a:pPr marL="152400" lvl="0" indent="-152400" algn="l" rtl="0">
              <a:lnSpc>
                <a:spcPct val="115000"/>
              </a:lnSpc>
              <a:spcBef>
                <a:spcPts val="0"/>
              </a:spcBef>
              <a:spcAft>
                <a:spcPts val="0"/>
              </a:spcAft>
              <a:buClr>
                <a:schemeClr val="dk1"/>
              </a:buClr>
              <a:buSzPts val="1100"/>
              <a:buFont typeface="Arial"/>
              <a:buNone/>
            </a:pPr>
            <a:r>
              <a:rPr lang="en" sz="1000" i="1">
                <a:solidFill>
                  <a:srgbClr val="333333"/>
                </a:solidFill>
                <a:highlight>
                  <a:srgbClr val="FFE599"/>
                </a:highlight>
                <a:latin typeface="Times New Roman"/>
                <a:ea typeface="Times New Roman"/>
                <a:cs typeface="Times New Roman"/>
                <a:sym typeface="Times New Roman"/>
              </a:rPr>
              <a:t>Extracellular Matrix</a:t>
            </a:r>
            <a:r>
              <a:rPr lang="en" sz="1000">
                <a:solidFill>
                  <a:srgbClr val="333333"/>
                </a:solidFill>
                <a:highlight>
                  <a:srgbClr val="FFE599"/>
                </a:highlight>
                <a:latin typeface="Times New Roman"/>
                <a:ea typeface="Times New Roman"/>
                <a:cs typeface="Times New Roman"/>
                <a:sym typeface="Times New Roman"/>
              </a:rPr>
              <a:t>. (n.d.). Retrieved June 26, 2019, from https://www.khanacademy.org/science/biology/structure-of-a-cell/cytoskeleton-junctions-and-extracellular-structures/a/the-extracellular-matrix-and-cell-wall</a:t>
            </a:r>
            <a:endParaRPr sz="1000">
              <a:solidFill>
                <a:srgbClr val="333333"/>
              </a:solidFill>
              <a:highlight>
                <a:srgbClr val="FFE599"/>
              </a:highlight>
              <a:latin typeface="Times New Roman"/>
              <a:ea typeface="Times New Roman"/>
              <a:cs typeface="Times New Roman"/>
              <a:sym typeface="Times New Roman"/>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8"/>
          <p:cNvSpPr txBox="1">
            <a:spLocks noGrp="1"/>
          </p:cNvSpPr>
          <p:nvPr>
            <p:ph type="ctrTitle"/>
          </p:nvPr>
        </p:nvSpPr>
        <p:spPr>
          <a:xfrm>
            <a:off x="2022225" y="1693523"/>
            <a:ext cx="378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Research</a:t>
            </a:r>
            <a:endParaRPr sz="2400"/>
          </a:p>
        </p:txBody>
      </p:sp>
      <p:sp>
        <p:nvSpPr>
          <p:cNvPr id="342" name="Google Shape;342;p38"/>
          <p:cNvSpPr txBox="1">
            <a:spLocks noGrp="1"/>
          </p:cNvSpPr>
          <p:nvPr>
            <p:ph type="subTitle" idx="1"/>
          </p:nvPr>
        </p:nvSpPr>
        <p:spPr>
          <a:xfrm>
            <a:off x="2022300" y="2815923"/>
            <a:ext cx="5591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Role and developments in current research</a:t>
            </a:r>
            <a:endParaRPr/>
          </a:p>
        </p:txBody>
      </p:sp>
      <p:sp>
        <p:nvSpPr>
          <p:cNvPr id="343" name="Google Shape;343;p38"/>
          <p:cNvSpPr txBox="1"/>
          <p:nvPr/>
        </p:nvSpPr>
        <p:spPr>
          <a:xfrm>
            <a:off x="1133975" y="2291150"/>
            <a:ext cx="543900" cy="56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Lora"/>
                <a:ea typeface="Lora"/>
                <a:cs typeface="Lora"/>
                <a:sym typeface="Lora"/>
              </a:rPr>
              <a:t>2</a:t>
            </a:r>
            <a:endParaRPr sz="2400">
              <a:latin typeface="Lora"/>
              <a:ea typeface="Lora"/>
              <a:cs typeface="Lora"/>
              <a:sym typeface="Lora"/>
            </a:endParaRPr>
          </a:p>
        </p:txBody>
      </p:sp>
      <p:sp>
        <p:nvSpPr>
          <p:cNvPr id="344" name="Google Shape;344;p38"/>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9"/>
          <p:cNvSpPr/>
          <p:nvPr/>
        </p:nvSpPr>
        <p:spPr>
          <a:xfrm>
            <a:off x="3297500" y="1165742"/>
            <a:ext cx="2540100" cy="25401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39"/>
          <p:cNvGrpSpPr/>
          <p:nvPr/>
        </p:nvGrpSpPr>
        <p:grpSpPr>
          <a:xfrm>
            <a:off x="5214050" y="165900"/>
            <a:ext cx="3930100" cy="1366172"/>
            <a:chOff x="5214050" y="165900"/>
            <a:chExt cx="3930100" cy="1366172"/>
          </a:xfrm>
        </p:grpSpPr>
        <p:cxnSp>
          <p:nvCxnSpPr>
            <p:cNvPr id="351" name="Google Shape;351;p39"/>
            <p:cNvCxnSpPr/>
            <p:nvPr/>
          </p:nvCxnSpPr>
          <p:spPr>
            <a:xfrm flipH="1">
              <a:off x="5214050" y="1153772"/>
              <a:ext cx="273000" cy="378300"/>
            </a:xfrm>
            <a:prstGeom prst="straightConnector1">
              <a:avLst/>
            </a:prstGeom>
            <a:noFill/>
            <a:ln w="19050" cap="flat" cmpd="sng">
              <a:solidFill>
                <a:srgbClr val="085631"/>
              </a:solidFill>
              <a:prstDash val="solid"/>
              <a:round/>
              <a:headEnd type="oval" w="med" len="med"/>
              <a:tailEnd type="none" w="sm" len="sm"/>
            </a:ln>
          </p:spPr>
        </p:cxnSp>
        <p:sp>
          <p:nvSpPr>
            <p:cNvPr id="352" name="Google Shape;352;p39"/>
            <p:cNvSpPr txBox="1"/>
            <p:nvPr/>
          </p:nvSpPr>
          <p:spPr>
            <a:xfrm>
              <a:off x="5666550" y="165900"/>
              <a:ext cx="3477600" cy="110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latin typeface="Roboto"/>
                  <a:ea typeface="Roboto"/>
                  <a:cs typeface="Roboto"/>
                  <a:sym typeface="Roboto"/>
                </a:rPr>
                <a:t>STEP 1</a:t>
              </a:r>
              <a:endParaRPr sz="18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800" b="1">
                  <a:solidFill>
                    <a:schemeClr val="dk1"/>
                  </a:solidFill>
                  <a:latin typeface="Roboto"/>
                  <a:ea typeface="Roboto"/>
                  <a:cs typeface="Roboto"/>
                  <a:sym typeface="Roboto"/>
                </a:rPr>
                <a:t>Grow cells on coverslips and decellularize ECM</a:t>
              </a:r>
              <a:endParaRPr sz="18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800" b="1">
                <a:latin typeface="Roboto"/>
                <a:ea typeface="Roboto"/>
                <a:cs typeface="Roboto"/>
                <a:sym typeface="Roboto"/>
              </a:endParaRPr>
            </a:p>
          </p:txBody>
        </p:sp>
      </p:grpSp>
      <p:grpSp>
        <p:nvGrpSpPr>
          <p:cNvPr id="353" name="Google Shape;353;p39"/>
          <p:cNvGrpSpPr/>
          <p:nvPr/>
        </p:nvGrpSpPr>
        <p:grpSpPr>
          <a:xfrm>
            <a:off x="885500" y="242647"/>
            <a:ext cx="3022409" cy="1289435"/>
            <a:chOff x="2043658" y="242637"/>
            <a:chExt cx="1864303" cy="1289435"/>
          </a:xfrm>
        </p:grpSpPr>
        <p:cxnSp>
          <p:nvCxnSpPr>
            <p:cNvPr id="354" name="Google Shape;354;p39"/>
            <p:cNvCxnSpPr/>
            <p:nvPr/>
          </p:nvCxnSpPr>
          <p:spPr>
            <a:xfrm>
              <a:off x="3634961" y="1153772"/>
              <a:ext cx="273000" cy="378300"/>
            </a:xfrm>
            <a:prstGeom prst="straightConnector1">
              <a:avLst/>
            </a:prstGeom>
            <a:noFill/>
            <a:ln w="19050" cap="flat" cmpd="sng">
              <a:solidFill>
                <a:srgbClr val="65F0AD"/>
              </a:solidFill>
              <a:prstDash val="solid"/>
              <a:round/>
              <a:headEnd type="oval" w="med" len="med"/>
              <a:tailEnd type="none" w="sm" len="sm"/>
            </a:ln>
          </p:spPr>
        </p:cxnSp>
        <p:sp>
          <p:nvSpPr>
            <p:cNvPr id="355" name="Google Shape;355;p39"/>
            <p:cNvSpPr txBox="1"/>
            <p:nvPr/>
          </p:nvSpPr>
          <p:spPr>
            <a:xfrm>
              <a:off x="2043658" y="242637"/>
              <a:ext cx="1495200" cy="1201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800">
                  <a:latin typeface="Roboto"/>
                  <a:ea typeface="Roboto"/>
                  <a:cs typeface="Roboto"/>
                  <a:sym typeface="Roboto"/>
                </a:rPr>
                <a:t>STEP 5</a:t>
              </a:r>
              <a:endParaRPr sz="1800">
                <a:latin typeface="Roboto"/>
                <a:ea typeface="Roboto"/>
                <a:cs typeface="Roboto"/>
                <a:sym typeface="Roboto"/>
              </a:endParaRPr>
            </a:p>
            <a:p>
              <a:pPr marL="0" lvl="0" indent="0" algn="r" rtl="0">
                <a:lnSpc>
                  <a:spcPct val="115000"/>
                </a:lnSpc>
                <a:spcBef>
                  <a:spcPts val="0"/>
                </a:spcBef>
                <a:spcAft>
                  <a:spcPts val="0"/>
                </a:spcAft>
                <a:buNone/>
              </a:pPr>
              <a:r>
                <a:rPr lang="en" sz="1800" b="1">
                  <a:latin typeface="Roboto"/>
                  <a:ea typeface="Roboto"/>
                  <a:cs typeface="Roboto"/>
                  <a:sym typeface="Roboto"/>
                </a:rPr>
                <a:t>Evaluate success of different conditions </a:t>
              </a:r>
              <a:endParaRPr sz="1800" b="1">
                <a:latin typeface="Roboto"/>
                <a:ea typeface="Roboto"/>
                <a:cs typeface="Roboto"/>
                <a:sym typeface="Roboto"/>
              </a:endParaRPr>
            </a:p>
          </p:txBody>
        </p:sp>
      </p:grpSp>
      <p:grpSp>
        <p:nvGrpSpPr>
          <p:cNvPr id="356" name="Google Shape;356;p39"/>
          <p:cNvGrpSpPr/>
          <p:nvPr/>
        </p:nvGrpSpPr>
        <p:grpSpPr>
          <a:xfrm>
            <a:off x="5625475" y="2586175"/>
            <a:ext cx="3474375" cy="1201500"/>
            <a:chOff x="5625475" y="2586175"/>
            <a:chExt cx="3474375" cy="1201500"/>
          </a:xfrm>
        </p:grpSpPr>
        <p:cxnSp>
          <p:nvCxnSpPr>
            <p:cNvPr id="357" name="Google Shape;357;p39"/>
            <p:cNvCxnSpPr/>
            <p:nvPr/>
          </p:nvCxnSpPr>
          <p:spPr>
            <a:xfrm rot="10800000">
              <a:off x="5625475" y="2771675"/>
              <a:ext cx="442200" cy="153300"/>
            </a:xfrm>
            <a:prstGeom prst="straightConnector1">
              <a:avLst/>
            </a:prstGeom>
            <a:noFill/>
            <a:ln w="19050" cap="flat" cmpd="sng">
              <a:solidFill>
                <a:srgbClr val="0E9453"/>
              </a:solidFill>
              <a:prstDash val="solid"/>
              <a:round/>
              <a:headEnd type="oval" w="med" len="med"/>
              <a:tailEnd type="none" w="sm" len="sm"/>
            </a:ln>
          </p:spPr>
        </p:cxnSp>
        <p:sp>
          <p:nvSpPr>
            <p:cNvPr id="358" name="Google Shape;358;p39"/>
            <p:cNvSpPr txBox="1"/>
            <p:nvPr/>
          </p:nvSpPr>
          <p:spPr>
            <a:xfrm>
              <a:off x="6077350" y="2586175"/>
              <a:ext cx="3022500" cy="120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latin typeface="Roboto"/>
                  <a:ea typeface="Roboto"/>
                  <a:cs typeface="Roboto"/>
                  <a:sym typeface="Roboto"/>
                </a:rPr>
                <a:t>STEP 2</a:t>
              </a:r>
              <a:endParaRPr sz="1800">
                <a:latin typeface="Roboto"/>
                <a:ea typeface="Roboto"/>
                <a:cs typeface="Roboto"/>
                <a:sym typeface="Roboto"/>
              </a:endParaRPr>
            </a:p>
            <a:p>
              <a:pPr marL="0" lvl="0" indent="0" algn="l" rtl="0">
                <a:lnSpc>
                  <a:spcPct val="115000"/>
                </a:lnSpc>
                <a:spcBef>
                  <a:spcPts val="0"/>
                </a:spcBef>
                <a:spcAft>
                  <a:spcPts val="0"/>
                </a:spcAft>
                <a:buNone/>
              </a:pPr>
              <a:r>
                <a:rPr lang="en" sz="1800" b="1">
                  <a:solidFill>
                    <a:schemeClr val="dk1"/>
                  </a:solidFill>
                  <a:latin typeface="Roboto"/>
                  <a:ea typeface="Roboto"/>
                  <a:cs typeface="Roboto"/>
                  <a:sym typeface="Roboto"/>
                </a:rPr>
                <a:t>Characterize a polymer that is biocompatible and maximizes cell growth</a:t>
              </a:r>
              <a:endParaRPr sz="1800" b="1">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800" b="1">
                <a:latin typeface="Roboto"/>
                <a:ea typeface="Roboto"/>
                <a:cs typeface="Roboto"/>
                <a:sym typeface="Roboto"/>
              </a:endParaRPr>
            </a:p>
          </p:txBody>
        </p:sp>
      </p:grpSp>
      <p:grpSp>
        <p:nvGrpSpPr>
          <p:cNvPr id="359" name="Google Shape;359;p39"/>
          <p:cNvGrpSpPr/>
          <p:nvPr/>
        </p:nvGrpSpPr>
        <p:grpSpPr>
          <a:xfrm>
            <a:off x="237608" y="2571675"/>
            <a:ext cx="3272067" cy="669600"/>
            <a:chOff x="237608" y="2571675"/>
            <a:chExt cx="3272067" cy="669600"/>
          </a:xfrm>
        </p:grpSpPr>
        <p:cxnSp>
          <p:nvCxnSpPr>
            <p:cNvPr id="360" name="Google Shape;360;p39"/>
            <p:cNvCxnSpPr/>
            <p:nvPr/>
          </p:nvCxnSpPr>
          <p:spPr>
            <a:xfrm rot="10800000" flipH="1">
              <a:off x="3059375" y="2771675"/>
              <a:ext cx="450300" cy="145200"/>
            </a:xfrm>
            <a:prstGeom prst="straightConnector1">
              <a:avLst/>
            </a:prstGeom>
            <a:noFill/>
            <a:ln w="19050" cap="flat" cmpd="sng">
              <a:solidFill>
                <a:srgbClr val="0E9453"/>
              </a:solidFill>
              <a:prstDash val="solid"/>
              <a:round/>
              <a:headEnd type="oval" w="med" len="med"/>
              <a:tailEnd type="none" w="sm" len="sm"/>
            </a:ln>
          </p:spPr>
        </p:cxnSp>
        <p:sp>
          <p:nvSpPr>
            <p:cNvPr id="361" name="Google Shape;361;p39"/>
            <p:cNvSpPr txBox="1"/>
            <p:nvPr/>
          </p:nvSpPr>
          <p:spPr>
            <a:xfrm>
              <a:off x="237608" y="2571675"/>
              <a:ext cx="28122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800">
                  <a:latin typeface="Roboto"/>
                  <a:ea typeface="Roboto"/>
                  <a:cs typeface="Roboto"/>
                  <a:sym typeface="Roboto"/>
                </a:rPr>
                <a:t>STEP 4</a:t>
              </a:r>
              <a:endParaRPr sz="1800">
                <a:latin typeface="Roboto"/>
                <a:ea typeface="Roboto"/>
                <a:cs typeface="Roboto"/>
                <a:sym typeface="Roboto"/>
              </a:endParaRPr>
            </a:p>
            <a:p>
              <a:pPr marL="0" lvl="0" indent="0" algn="r" rtl="0">
                <a:lnSpc>
                  <a:spcPct val="115000"/>
                </a:lnSpc>
                <a:spcBef>
                  <a:spcPts val="0"/>
                </a:spcBef>
                <a:spcAft>
                  <a:spcPts val="0"/>
                </a:spcAft>
                <a:buNone/>
              </a:pPr>
              <a:r>
                <a:rPr lang="en" sz="1800" b="1">
                  <a:latin typeface="Roboto"/>
                  <a:ea typeface="Roboto"/>
                  <a:cs typeface="Roboto"/>
                  <a:sym typeface="Roboto"/>
                </a:rPr>
                <a:t>Seed cells in different conditions</a:t>
              </a:r>
              <a:endParaRPr sz="1800" b="1">
                <a:latin typeface="Roboto"/>
                <a:ea typeface="Roboto"/>
                <a:cs typeface="Roboto"/>
                <a:sym typeface="Roboto"/>
              </a:endParaRPr>
            </a:p>
          </p:txBody>
        </p:sp>
      </p:grpSp>
      <p:grpSp>
        <p:nvGrpSpPr>
          <p:cNvPr id="362" name="Google Shape;362;p39"/>
          <p:cNvGrpSpPr/>
          <p:nvPr/>
        </p:nvGrpSpPr>
        <p:grpSpPr>
          <a:xfrm>
            <a:off x="2992700" y="3541000"/>
            <a:ext cx="3110700" cy="1109150"/>
            <a:chOff x="2992700" y="3541000"/>
            <a:chExt cx="3110700" cy="1109150"/>
          </a:xfrm>
        </p:grpSpPr>
        <p:cxnSp>
          <p:nvCxnSpPr>
            <p:cNvPr id="363" name="Google Shape;363;p39"/>
            <p:cNvCxnSpPr/>
            <p:nvPr/>
          </p:nvCxnSpPr>
          <p:spPr>
            <a:xfrm rot="10800000">
              <a:off x="4563402" y="3541000"/>
              <a:ext cx="0" cy="489600"/>
            </a:xfrm>
            <a:prstGeom prst="straightConnector1">
              <a:avLst/>
            </a:prstGeom>
            <a:noFill/>
            <a:ln w="19050" cap="flat" cmpd="sng">
              <a:solidFill>
                <a:srgbClr val="085631"/>
              </a:solidFill>
              <a:prstDash val="solid"/>
              <a:round/>
              <a:headEnd type="oval" w="med" len="med"/>
              <a:tailEnd type="none" w="sm" len="sm"/>
            </a:ln>
          </p:spPr>
        </p:cxnSp>
        <p:sp>
          <p:nvSpPr>
            <p:cNvPr id="364" name="Google Shape;364;p39"/>
            <p:cNvSpPr txBox="1"/>
            <p:nvPr/>
          </p:nvSpPr>
          <p:spPr>
            <a:xfrm>
              <a:off x="2992700" y="3980550"/>
              <a:ext cx="3110700"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a:latin typeface="Roboto"/>
                  <a:ea typeface="Roboto"/>
                  <a:cs typeface="Roboto"/>
                  <a:sym typeface="Roboto"/>
                </a:rPr>
                <a:t>STEP 3</a:t>
              </a:r>
              <a:endParaRPr sz="1800">
                <a:latin typeface="Roboto"/>
                <a:ea typeface="Roboto"/>
                <a:cs typeface="Roboto"/>
                <a:sym typeface="Roboto"/>
              </a:endParaRPr>
            </a:p>
            <a:p>
              <a:pPr marL="0" lvl="0" indent="0" algn="ctr" rtl="0">
                <a:lnSpc>
                  <a:spcPct val="115000"/>
                </a:lnSpc>
                <a:spcBef>
                  <a:spcPts val="0"/>
                </a:spcBef>
                <a:spcAft>
                  <a:spcPts val="0"/>
                </a:spcAft>
                <a:buNone/>
              </a:pPr>
              <a:r>
                <a:rPr lang="en" sz="1800" b="1">
                  <a:latin typeface="Roboto"/>
                  <a:ea typeface="Roboto"/>
                  <a:cs typeface="Roboto"/>
                  <a:sym typeface="Roboto"/>
                </a:rPr>
                <a:t>Electrospin ECM into a biocompatible polymer</a:t>
              </a:r>
              <a:endParaRPr sz="1800" b="1">
                <a:latin typeface="Roboto"/>
                <a:ea typeface="Roboto"/>
                <a:cs typeface="Roboto"/>
                <a:sym typeface="Roboto"/>
              </a:endParaRPr>
            </a:p>
            <a:p>
              <a:pPr marL="0" lvl="0" indent="0" algn="ctr" rtl="0">
                <a:lnSpc>
                  <a:spcPct val="115000"/>
                </a:lnSpc>
                <a:spcBef>
                  <a:spcPts val="0"/>
                </a:spcBef>
                <a:spcAft>
                  <a:spcPts val="0"/>
                </a:spcAft>
                <a:buNone/>
              </a:pPr>
              <a:endParaRPr sz="1800" b="1">
                <a:latin typeface="Roboto"/>
                <a:ea typeface="Roboto"/>
                <a:cs typeface="Roboto"/>
                <a:sym typeface="Roboto"/>
              </a:endParaRPr>
            </a:p>
          </p:txBody>
        </p:sp>
      </p:grpSp>
      <p:sp>
        <p:nvSpPr>
          <p:cNvPr id="365" name="Google Shape;365;p39"/>
          <p:cNvSpPr/>
          <p:nvPr/>
        </p:nvSpPr>
        <p:spPr>
          <a:xfrm rot="1800047">
            <a:off x="3219843" y="1086434"/>
            <a:ext cx="2690936" cy="2690936"/>
          </a:xfrm>
          <a:prstGeom prst="blockArc">
            <a:avLst>
              <a:gd name="adj1" fmla="val 14414370"/>
              <a:gd name="adj2" fmla="val 18998613"/>
              <a:gd name="adj3" fmla="val 8907"/>
            </a:avLst>
          </a:prstGeom>
          <a:solidFill>
            <a:srgbClr val="08563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9"/>
          <p:cNvSpPr/>
          <p:nvPr/>
        </p:nvSpPr>
        <p:spPr>
          <a:xfrm rot="-9000757" flipH="1">
            <a:off x="3225716" y="1084808"/>
            <a:ext cx="2690226" cy="2690226"/>
          </a:xfrm>
          <a:prstGeom prst="blockArc">
            <a:avLst>
              <a:gd name="adj1" fmla="val 20178804"/>
              <a:gd name="adj2" fmla="val 2623923"/>
              <a:gd name="adj3" fmla="val 8858"/>
            </a:avLst>
          </a:prstGeom>
          <a:solidFill>
            <a:srgbClr val="0E945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9"/>
          <p:cNvSpPr txBox="1"/>
          <p:nvPr/>
        </p:nvSpPr>
        <p:spPr>
          <a:xfrm>
            <a:off x="3845784" y="2056460"/>
            <a:ext cx="1443600" cy="804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b="1">
                <a:solidFill>
                  <a:srgbClr val="020202"/>
                </a:solidFill>
                <a:latin typeface="Roboto"/>
                <a:ea typeface="Roboto"/>
                <a:cs typeface="Roboto"/>
                <a:sym typeface="Roboto"/>
              </a:rPr>
              <a:t>Research Steps</a:t>
            </a:r>
            <a:endParaRPr sz="1800">
              <a:solidFill>
                <a:srgbClr val="020202"/>
              </a:solidFill>
            </a:endParaRPr>
          </a:p>
        </p:txBody>
      </p:sp>
      <p:sp>
        <p:nvSpPr>
          <p:cNvPr id="368" name="Google Shape;368;p39"/>
          <p:cNvSpPr/>
          <p:nvPr/>
        </p:nvSpPr>
        <p:spPr>
          <a:xfrm rot="-3781968">
            <a:off x="5556765" y="1857984"/>
            <a:ext cx="363191" cy="363191"/>
          </a:xfrm>
          <a:prstGeom prst="rtTriangle">
            <a:avLst/>
          </a:prstGeom>
          <a:solidFill>
            <a:srgbClr val="085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9"/>
          <p:cNvSpPr/>
          <p:nvPr/>
        </p:nvSpPr>
        <p:spPr>
          <a:xfrm rot="-1800109" flipH="1">
            <a:off x="3215030" y="1082474"/>
            <a:ext cx="2696852" cy="2696852"/>
          </a:xfrm>
          <a:prstGeom prst="blockArc">
            <a:avLst>
              <a:gd name="adj1" fmla="val 14334136"/>
              <a:gd name="adj2" fmla="val 18854681"/>
              <a:gd name="adj3" fmla="val 8846"/>
            </a:avLst>
          </a:prstGeom>
          <a:solidFill>
            <a:srgbClr val="65F0AD"/>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9"/>
          <p:cNvSpPr/>
          <p:nvPr/>
        </p:nvSpPr>
        <p:spPr>
          <a:xfrm rot="9000757">
            <a:off x="3207432" y="1087633"/>
            <a:ext cx="2690226" cy="2690226"/>
          </a:xfrm>
          <a:prstGeom prst="blockArc">
            <a:avLst>
              <a:gd name="adj1" fmla="val 20184517"/>
              <a:gd name="adj2" fmla="val 3007258"/>
              <a:gd name="adj3" fmla="val 9336"/>
            </a:avLst>
          </a:prstGeom>
          <a:solidFill>
            <a:srgbClr val="0E9453"/>
          </a:solidFill>
          <a:ln w="9525" cap="flat" cmpd="sng">
            <a:solidFill>
              <a:srgbClr val="0E9453"/>
            </a:solidFill>
            <a:prstDash val="solid"/>
            <a:round/>
            <a:headEnd type="none" w="sm" len="sm"/>
            <a:tailEnd type="none" w="sm" len="sm"/>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9"/>
          <p:cNvSpPr/>
          <p:nvPr/>
        </p:nvSpPr>
        <p:spPr>
          <a:xfrm rot="-9000757" flipH="1">
            <a:off x="3207528" y="1089158"/>
            <a:ext cx="2690226" cy="2690226"/>
          </a:xfrm>
          <a:prstGeom prst="blockArc">
            <a:avLst>
              <a:gd name="adj1" fmla="val 15738599"/>
              <a:gd name="adj2" fmla="val 20008131"/>
              <a:gd name="adj3" fmla="val 9063"/>
            </a:avLst>
          </a:prstGeom>
          <a:solidFill>
            <a:srgbClr val="08563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9"/>
          <p:cNvSpPr/>
          <p:nvPr/>
        </p:nvSpPr>
        <p:spPr>
          <a:xfrm rot="9240359">
            <a:off x="3213511" y="1857690"/>
            <a:ext cx="363469" cy="363469"/>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9"/>
          <p:cNvSpPr/>
          <p:nvPr/>
        </p:nvSpPr>
        <p:spPr>
          <a:xfrm rot="476150">
            <a:off x="5119958" y="3239200"/>
            <a:ext cx="362875" cy="362875"/>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9"/>
          <p:cNvSpPr/>
          <p:nvPr/>
        </p:nvSpPr>
        <p:spPr>
          <a:xfrm rot="4857950">
            <a:off x="3653723" y="3239151"/>
            <a:ext cx="363003" cy="363003"/>
          </a:xfrm>
          <a:prstGeom prst="rtTriangle">
            <a:avLst/>
          </a:prstGeom>
          <a:solidFill>
            <a:srgbClr val="085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9"/>
          <p:cNvSpPr/>
          <p:nvPr/>
        </p:nvSpPr>
        <p:spPr>
          <a:xfrm rot="-8100000">
            <a:off x="4382715" y="1027393"/>
            <a:ext cx="363170" cy="363170"/>
          </a:xfrm>
          <a:prstGeom prst="rtTriangle">
            <a:avLst/>
          </a:prstGeom>
          <a:solidFill>
            <a:srgbClr val="65F0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0"/>
          <p:cNvSpPr/>
          <p:nvPr/>
        </p:nvSpPr>
        <p:spPr>
          <a:xfrm>
            <a:off x="3145100" y="1165742"/>
            <a:ext cx="2540100" cy="25401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40"/>
          <p:cNvGrpSpPr/>
          <p:nvPr/>
        </p:nvGrpSpPr>
        <p:grpSpPr>
          <a:xfrm>
            <a:off x="5061650" y="851700"/>
            <a:ext cx="2323900" cy="974100"/>
            <a:chOff x="5214050" y="851700"/>
            <a:chExt cx="2323900" cy="974100"/>
          </a:xfrm>
        </p:grpSpPr>
        <p:cxnSp>
          <p:nvCxnSpPr>
            <p:cNvPr id="382" name="Google Shape;382;p40"/>
            <p:cNvCxnSpPr/>
            <p:nvPr/>
          </p:nvCxnSpPr>
          <p:spPr>
            <a:xfrm flipH="1">
              <a:off x="5214050" y="1153772"/>
              <a:ext cx="273000" cy="378300"/>
            </a:xfrm>
            <a:prstGeom prst="straightConnector1">
              <a:avLst/>
            </a:prstGeom>
            <a:noFill/>
            <a:ln w="19050" cap="flat" cmpd="sng">
              <a:solidFill>
                <a:srgbClr val="085631"/>
              </a:solidFill>
              <a:prstDash val="solid"/>
              <a:round/>
              <a:headEnd type="oval" w="med" len="med"/>
              <a:tailEnd type="none" w="sm" len="sm"/>
            </a:ln>
          </p:spPr>
        </p:cxnSp>
        <p:sp>
          <p:nvSpPr>
            <p:cNvPr id="383" name="Google Shape;383;p40"/>
            <p:cNvSpPr txBox="1"/>
            <p:nvPr/>
          </p:nvSpPr>
          <p:spPr>
            <a:xfrm>
              <a:off x="5742750" y="851700"/>
              <a:ext cx="1795200" cy="97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latin typeface="Roboto"/>
                  <a:ea typeface="Roboto"/>
                  <a:cs typeface="Roboto"/>
                  <a:sym typeface="Roboto"/>
                </a:rPr>
                <a:t>STEP 1</a:t>
              </a:r>
              <a:endParaRPr sz="800">
                <a:latin typeface="Roboto"/>
                <a:ea typeface="Roboto"/>
                <a:cs typeface="Roboto"/>
                <a:sym typeface="Roboto"/>
              </a:endParaRPr>
            </a:p>
            <a:p>
              <a:pPr marL="0" lvl="0" indent="0" algn="l" rtl="0">
                <a:lnSpc>
                  <a:spcPct val="115000"/>
                </a:lnSpc>
                <a:spcBef>
                  <a:spcPts val="0"/>
                </a:spcBef>
                <a:spcAft>
                  <a:spcPts val="0"/>
                </a:spcAft>
                <a:buNone/>
              </a:pPr>
              <a:endParaRPr sz="600">
                <a:latin typeface="Roboto"/>
                <a:ea typeface="Roboto"/>
                <a:cs typeface="Roboto"/>
                <a:sym typeface="Roboto"/>
              </a:endParaRPr>
            </a:p>
            <a:p>
              <a:pPr marL="0" lvl="0" indent="0" algn="l" rtl="0">
                <a:lnSpc>
                  <a:spcPct val="115000"/>
                </a:lnSpc>
                <a:spcBef>
                  <a:spcPts val="0"/>
                </a:spcBef>
                <a:spcAft>
                  <a:spcPts val="0"/>
                </a:spcAft>
                <a:buNone/>
              </a:pPr>
              <a:r>
                <a:rPr lang="en" sz="1100" b="1">
                  <a:latin typeface="Roboto"/>
                  <a:ea typeface="Roboto"/>
                  <a:cs typeface="Roboto"/>
                  <a:sym typeface="Roboto"/>
                </a:rPr>
                <a:t>Create a scaffold that is biocompatible and maximizes cell growth</a:t>
              </a:r>
              <a:endParaRPr sz="1100" b="1">
                <a:latin typeface="Roboto"/>
                <a:ea typeface="Roboto"/>
                <a:cs typeface="Roboto"/>
                <a:sym typeface="Roboto"/>
              </a:endParaRPr>
            </a:p>
          </p:txBody>
        </p:sp>
      </p:grpSp>
      <p:grpSp>
        <p:nvGrpSpPr>
          <p:cNvPr id="384" name="Google Shape;384;p40"/>
          <p:cNvGrpSpPr/>
          <p:nvPr/>
        </p:nvGrpSpPr>
        <p:grpSpPr>
          <a:xfrm>
            <a:off x="1949852" y="851693"/>
            <a:ext cx="1805709" cy="680379"/>
            <a:chOff x="2102252" y="851693"/>
            <a:chExt cx="1805709" cy="680379"/>
          </a:xfrm>
        </p:grpSpPr>
        <p:cxnSp>
          <p:nvCxnSpPr>
            <p:cNvPr id="385" name="Google Shape;385;p40"/>
            <p:cNvCxnSpPr/>
            <p:nvPr/>
          </p:nvCxnSpPr>
          <p:spPr>
            <a:xfrm>
              <a:off x="3634961" y="1153772"/>
              <a:ext cx="273000" cy="378300"/>
            </a:xfrm>
            <a:prstGeom prst="straightConnector1">
              <a:avLst/>
            </a:prstGeom>
            <a:noFill/>
            <a:ln w="19050" cap="flat" cmpd="sng">
              <a:solidFill>
                <a:srgbClr val="65F0AD"/>
              </a:solidFill>
              <a:prstDash val="solid"/>
              <a:round/>
              <a:headEnd type="oval" w="med" len="med"/>
              <a:tailEnd type="none" w="sm" len="sm"/>
            </a:ln>
          </p:spPr>
        </p:cxnSp>
        <p:sp>
          <p:nvSpPr>
            <p:cNvPr id="386" name="Google Shape;386;p40"/>
            <p:cNvSpPr txBox="1"/>
            <p:nvPr/>
          </p:nvSpPr>
          <p:spPr>
            <a:xfrm>
              <a:off x="2102252" y="851693"/>
              <a:ext cx="14952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800">
                  <a:latin typeface="Roboto"/>
                  <a:ea typeface="Roboto"/>
                  <a:cs typeface="Roboto"/>
                  <a:sym typeface="Roboto"/>
                </a:rPr>
                <a:t>STEP 5</a:t>
              </a:r>
              <a:endParaRPr sz="800">
                <a:latin typeface="Roboto"/>
                <a:ea typeface="Roboto"/>
                <a:cs typeface="Roboto"/>
                <a:sym typeface="Roboto"/>
              </a:endParaRPr>
            </a:p>
            <a:p>
              <a:pPr marL="0" lvl="0" indent="0" algn="r" rtl="0">
                <a:lnSpc>
                  <a:spcPct val="115000"/>
                </a:lnSpc>
                <a:spcBef>
                  <a:spcPts val="0"/>
                </a:spcBef>
                <a:spcAft>
                  <a:spcPts val="0"/>
                </a:spcAft>
                <a:buNone/>
              </a:pPr>
              <a:endParaRPr sz="600">
                <a:latin typeface="Roboto"/>
                <a:ea typeface="Roboto"/>
                <a:cs typeface="Roboto"/>
                <a:sym typeface="Roboto"/>
              </a:endParaRPr>
            </a:p>
            <a:p>
              <a:pPr marL="0" lvl="0" indent="0" algn="r" rtl="0">
                <a:lnSpc>
                  <a:spcPct val="115000"/>
                </a:lnSpc>
                <a:spcBef>
                  <a:spcPts val="0"/>
                </a:spcBef>
                <a:spcAft>
                  <a:spcPts val="0"/>
                </a:spcAft>
                <a:buNone/>
              </a:pPr>
              <a:r>
                <a:rPr lang="en" sz="1100" b="1">
                  <a:latin typeface="Roboto"/>
                  <a:ea typeface="Roboto"/>
                  <a:cs typeface="Roboto"/>
                  <a:sym typeface="Roboto"/>
                </a:rPr>
                <a:t>Evaluate success of scaffold + ECM </a:t>
              </a:r>
              <a:endParaRPr sz="1100" b="1">
                <a:latin typeface="Roboto"/>
                <a:ea typeface="Roboto"/>
                <a:cs typeface="Roboto"/>
                <a:sym typeface="Roboto"/>
              </a:endParaRPr>
            </a:p>
          </p:txBody>
        </p:sp>
      </p:grpSp>
      <p:grpSp>
        <p:nvGrpSpPr>
          <p:cNvPr id="387" name="Google Shape;387;p40"/>
          <p:cNvGrpSpPr/>
          <p:nvPr/>
        </p:nvGrpSpPr>
        <p:grpSpPr>
          <a:xfrm>
            <a:off x="5473075" y="2586174"/>
            <a:ext cx="1947079" cy="669600"/>
            <a:chOff x="5625475" y="2586174"/>
            <a:chExt cx="1947079" cy="669600"/>
          </a:xfrm>
        </p:grpSpPr>
        <p:cxnSp>
          <p:nvCxnSpPr>
            <p:cNvPr id="388" name="Google Shape;388;p40"/>
            <p:cNvCxnSpPr/>
            <p:nvPr/>
          </p:nvCxnSpPr>
          <p:spPr>
            <a:xfrm rot="10800000">
              <a:off x="5625475" y="2771675"/>
              <a:ext cx="442200" cy="153300"/>
            </a:xfrm>
            <a:prstGeom prst="straightConnector1">
              <a:avLst/>
            </a:prstGeom>
            <a:noFill/>
            <a:ln w="19050" cap="flat" cmpd="sng">
              <a:solidFill>
                <a:srgbClr val="0E9453"/>
              </a:solidFill>
              <a:prstDash val="solid"/>
              <a:round/>
              <a:headEnd type="oval" w="med" len="med"/>
              <a:tailEnd type="none" w="sm" len="sm"/>
            </a:ln>
          </p:spPr>
        </p:cxnSp>
        <p:sp>
          <p:nvSpPr>
            <p:cNvPr id="389" name="Google Shape;389;p40"/>
            <p:cNvSpPr txBox="1"/>
            <p:nvPr/>
          </p:nvSpPr>
          <p:spPr>
            <a:xfrm>
              <a:off x="6077354" y="2586174"/>
              <a:ext cx="14952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latin typeface="Roboto"/>
                  <a:ea typeface="Roboto"/>
                  <a:cs typeface="Roboto"/>
                  <a:sym typeface="Roboto"/>
                </a:rPr>
                <a:t>STEP 2</a:t>
              </a:r>
              <a:endParaRPr sz="800">
                <a:latin typeface="Roboto"/>
                <a:ea typeface="Roboto"/>
                <a:cs typeface="Roboto"/>
                <a:sym typeface="Roboto"/>
              </a:endParaRPr>
            </a:p>
            <a:p>
              <a:pPr marL="0" lvl="0" indent="0" algn="l" rtl="0">
                <a:lnSpc>
                  <a:spcPct val="115000"/>
                </a:lnSpc>
                <a:spcBef>
                  <a:spcPts val="0"/>
                </a:spcBef>
                <a:spcAft>
                  <a:spcPts val="0"/>
                </a:spcAft>
                <a:buNone/>
              </a:pPr>
              <a:endParaRPr sz="6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100" b="1">
                  <a:solidFill>
                    <a:schemeClr val="dk1"/>
                  </a:solidFill>
                  <a:latin typeface="Roboto"/>
                  <a:ea typeface="Roboto"/>
                  <a:cs typeface="Roboto"/>
                  <a:sym typeface="Roboto"/>
                </a:rPr>
                <a:t>Allow cells to grow on polymer surface and create a bioactive ECM</a:t>
              </a:r>
              <a:endParaRPr sz="11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100" b="1">
                <a:latin typeface="Roboto"/>
                <a:ea typeface="Roboto"/>
                <a:cs typeface="Roboto"/>
                <a:sym typeface="Roboto"/>
              </a:endParaRPr>
            </a:p>
          </p:txBody>
        </p:sp>
      </p:grpSp>
      <p:grpSp>
        <p:nvGrpSpPr>
          <p:cNvPr id="390" name="Google Shape;390;p40"/>
          <p:cNvGrpSpPr/>
          <p:nvPr/>
        </p:nvGrpSpPr>
        <p:grpSpPr>
          <a:xfrm>
            <a:off x="1402090" y="2571667"/>
            <a:ext cx="1955185" cy="669600"/>
            <a:chOff x="1554490" y="2571667"/>
            <a:chExt cx="1955185" cy="669600"/>
          </a:xfrm>
        </p:grpSpPr>
        <p:cxnSp>
          <p:nvCxnSpPr>
            <p:cNvPr id="391" name="Google Shape;391;p40"/>
            <p:cNvCxnSpPr/>
            <p:nvPr/>
          </p:nvCxnSpPr>
          <p:spPr>
            <a:xfrm rot="10800000" flipH="1">
              <a:off x="3059375" y="2771675"/>
              <a:ext cx="450300" cy="145200"/>
            </a:xfrm>
            <a:prstGeom prst="straightConnector1">
              <a:avLst/>
            </a:prstGeom>
            <a:noFill/>
            <a:ln w="19050" cap="flat" cmpd="sng">
              <a:solidFill>
                <a:srgbClr val="0E9453"/>
              </a:solidFill>
              <a:prstDash val="solid"/>
              <a:round/>
              <a:headEnd type="oval" w="med" len="med"/>
              <a:tailEnd type="none" w="sm" len="sm"/>
            </a:ln>
          </p:spPr>
        </p:cxnSp>
        <p:sp>
          <p:nvSpPr>
            <p:cNvPr id="392" name="Google Shape;392;p40"/>
            <p:cNvSpPr txBox="1"/>
            <p:nvPr/>
          </p:nvSpPr>
          <p:spPr>
            <a:xfrm>
              <a:off x="1554490" y="2571667"/>
              <a:ext cx="14952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800">
                  <a:latin typeface="Roboto"/>
                  <a:ea typeface="Roboto"/>
                  <a:cs typeface="Roboto"/>
                  <a:sym typeface="Roboto"/>
                </a:rPr>
                <a:t>STEP 4</a:t>
              </a:r>
              <a:endParaRPr sz="800">
                <a:latin typeface="Roboto"/>
                <a:ea typeface="Roboto"/>
                <a:cs typeface="Roboto"/>
                <a:sym typeface="Roboto"/>
              </a:endParaRPr>
            </a:p>
            <a:p>
              <a:pPr marL="0" lvl="0" indent="0" algn="r" rtl="0">
                <a:lnSpc>
                  <a:spcPct val="115000"/>
                </a:lnSpc>
                <a:spcBef>
                  <a:spcPts val="0"/>
                </a:spcBef>
                <a:spcAft>
                  <a:spcPts val="0"/>
                </a:spcAft>
                <a:buNone/>
              </a:pPr>
              <a:endParaRPr sz="600">
                <a:latin typeface="Roboto"/>
                <a:ea typeface="Roboto"/>
                <a:cs typeface="Roboto"/>
                <a:sym typeface="Roboto"/>
              </a:endParaRPr>
            </a:p>
            <a:p>
              <a:pPr marL="0" lvl="0" indent="0" algn="r" rtl="0">
                <a:lnSpc>
                  <a:spcPct val="115000"/>
                </a:lnSpc>
                <a:spcBef>
                  <a:spcPts val="0"/>
                </a:spcBef>
                <a:spcAft>
                  <a:spcPts val="0"/>
                </a:spcAft>
                <a:buNone/>
              </a:pPr>
              <a:r>
                <a:rPr lang="en" sz="1100" b="1">
                  <a:latin typeface="Roboto"/>
                  <a:ea typeface="Roboto"/>
                  <a:cs typeface="Roboto"/>
                  <a:sym typeface="Roboto"/>
                </a:rPr>
                <a:t>Test scaffold + ECM for cell growth and piezoelectric properties</a:t>
              </a:r>
              <a:endParaRPr sz="1100" b="1">
                <a:latin typeface="Roboto"/>
                <a:ea typeface="Roboto"/>
                <a:cs typeface="Roboto"/>
                <a:sym typeface="Roboto"/>
              </a:endParaRPr>
            </a:p>
          </p:txBody>
        </p:sp>
      </p:grpSp>
      <p:grpSp>
        <p:nvGrpSpPr>
          <p:cNvPr id="393" name="Google Shape;393;p40"/>
          <p:cNvGrpSpPr/>
          <p:nvPr/>
        </p:nvGrpSpPr>
        <p:grpSpPr>
          <a:xfrm>
            <a:off x="3655826" y="3541000"/>
            <a:ext cx="1495200" cy="1137936"/>
            <a:chOff x="3808226" y="3541000"/>
            <a:chExt cx="1495200" cy="1137936"/>
          </a:xfrm>
        </p:grpSpPr>
        <p:cxnSp>
          <p:nvCxnSpPr>
            <p:cNvPr id="394" name="Google Shape;394;p40"/>
            <p:cNvCxnSpPr/>
            <p:nvPr/>
          </p:nvCxnSpPr>
          <p:spPr>
            <a:xfrm rot="10800000">
              <a:off x="4563402" y="3541000"/>
              <a:ext cx="0" cy="489600"/>
            </a:xfrm>
            <a:prstGeom prst="straightConnector1">
              <a:avLst/>
            </a:prstGeom>
            <a:noFill/>
            <a:ln w="19050" cap="flat" cmpd="sng">
              <a:solidFill>
                <a:srgbClr val="085631"/>
              </a:solidFill>
              <a:prstDash val="solid"/>
              <a:round/>
              <a:headEnd type="oval" w="med" len="med"/>
              <a:tailEnd type="none" w="sm" len="sm"/>
            </a:ln>
          </p:spPr>
        </p:cxnSp>
        <p:sp>
          <p:nvSpPr>
            <p:cNvPr id="395" name="Google Shape;395;p40"/>
            <p:cNvSpPr txBox="1"/>
            <p:nvPr/>
          </p:nvSpPr>
          <p:spPr>
            <a:xfrm>
              <a:off x="3808226" y="4009336"/>
              <a:ext cx="1495200"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800">
                  <a:latin typeface="Roboto"/>
                  <a:ea typeface="Roboto"/>
                  <a:cs typeface="Roboto"/>
                  <a:sym typeface="Roboto"/>
                </a:rPr>
                <a:t>STEP 3</a:t>
              </a:r>
              <a:endParaRPr sz="800">
                <a:latin typeface="Roboto"/>
                <a:ea typeface="Roboto"/>
                <a:cs typeface="Roboto"/>
                <a:sym typeface="Roboto"/>
              </a:endParaRPr>
            </a:p>
            <a:p>
              <a:pPr marL="0" lvl="0" indent="0" algn="ctr" rtl="0">
                <a:lnSpc>
                  <a:spcPct val="115000"/>
                </a:lnSpc>
                <a:spcBef>
                  <a:spcPts val="0"/>
                </a:spcBef>
                <a:spcAft>
                  <a:spcPts val="0"/>
                </a:spcAft>
                <a:buNone/>
              </a:pPr>
              <a:endParaRPr sz="600">
                <a:latin typeface="Roboto"/>
                <a:ea typeface="Roboto"/>
                <a:cs typeface="Roboto"/>
                <a:sym typeface="Roboto"/>
              </a:endParaRPr>
            </a:p>
            <a:p>
              <a:pPr marL="0" lvl="0" indent="0" algn="ctr" rtl="0">
                <a:lnSpc>
                  <a:spcPct val="115000"/>
                </a:lnSpc>
                <a:spcBef>
                  <a:spcPts val="0"/>
                </a:spcBef>
                <a:spcAft>
                  <a:spcPts val="0"/>
                </a:spcAft>
                <a:buNone/>
              </a:pPr>
              <a:r>
                <a:rPr lang="en" sz="1100" b="1">
                  <a:latin typeface="Roboto"/>
                  <a:ea typeface="Roboto"/>
                  <a:cs typeface="Roboto"/>
                  <a:sym typeface="Roboto"/>
                </a:rPr>
                <a:t>Remove cells and keep the extracellular matrix</a:t>
              </a:r>
              <a:endParaRPr sz="1100" b="1">
                <a:latin typeface="Roboto"/>
                <a:ea typeface="Roboto"/>
                <a:cs typeface="Roboto"/>
                <a:sym typeface="Roboto"/>
              </a:endParaRPr>
            </a:p>
          </p:txBody>
        </p:sp>
      </p:grpSp>
      <p:sp>
        <p:nvSpPr>
          <p:cNvPr id="396" name="Google Shape;396;p40"/>
          <p:cNvSpPr/>
          <p:nvPr/>
        </p:nvSpPr>
        <p:spPr>
          <a:xfrm rot="1800047">
            <a:off x="3067443" y="1086434"/>
            <a:ext cx="2690936" cy="2690936"/>
          </a:xfrm>
          <a:prstGeom prst="blockArc">
            <a:avLst>
              <a:gd name="adj1" fmla="val 14414370"/>
              <a:gd name="adj2" fmla="val 18998613"/>
              <a:gd name="adj3" fmla="val 8907"/>
            </a:avLst>
          </a:prstGeom>
          <a:solidFill>
            <a:srgbClr val="08563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rot="-9000757" flipH="1">
            <a:off x="3073316" y="1084808"/>
            <a:ext cx="2690226" cy="2690226"/>
          </a:xfrm>
          <a:prstGeom prst="blockArc">
            <a:avLst>
              <a:gd name="adj1" fmla="val 20178804"/>
              <a:gd name="adj2" fmla="val 2623923"/>
              <a:gd name="adj3" fmla="val 8858"/>
            </a:avLst>
          </a:prstGeom>
          <a:solidFill>
            <a:srgbClr val="0E945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txBox="1"/>
          <p:nvPr/>
        </p:nvSpPr>
        <p:spPr>
          <a:xfrm>
            <a:off x="3693384" y="2056460"/>
            <a:ext cx="1443600" cy="804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b="1">
                <a:solidFill>
                  <a:srgbClr val="020202"/>
                </a:solidFill>
                <a:latin typeface="Roboto"/>
                <a:ea typeface="Roboto"/>
                <a:cs typeface="Roboto"/>
                <a:sym typeface="Roboto"/>
              </a:rPr>
              <a:t>Research Steps</a:t>
            </a:r>
            <a:endParaRPr sz="1200">
              <a:solidFill>
                <a:srgbClr val="020202"/>
              </a:solidFill>
            </a:endParaRPr>
          </a:p>
        </p:txBody>
      </p:sp>
      <p:sp>
        <p:nvSpPr>
          <p:cNvPr id="399" name="Google Shape;399;p40"/>
          <p:cNvSpPr/>
          <p:nvPr/>
        </p:nvSpPr>
        <p:spPr>
          <a:xfrm rot="-3781968">
            <a:off x="5404365" y="1857984"/>
            <a:ext cx="363191" cy="363191"/>
          </a:xfrm>
          <a:prstGeom prst="rtTriangle">
            <a:avLst/>
          </a:prstGeom>
          <a:solidFill>
            <a:srgbClr val="085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rot="-1800109" flipH="1">
            <a:off x="3062630" y="1082474"/>
            <a:ext cx="2696852" cy="2696852"/>
          </a:xfrm>
          <a:prstGeom prst="blockArc">
            <a:avLst>
              <a:gd name="adj1" fmla="val 14334136"/>
              <a:gd name="adj2" fmla="val 18854681"/>
              <a:gd name="adj3" fmla="val 8846"/>
            </a:avLst>
          </a:prstGeom>
          <a:solidFill>
            <a:srgbClr val="65F0AD"/>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rot="9000757">
            <a:off x="3055032" y="1087633"/>
            <a:ext cx="2690226" cy="2690226"/>
          </a:xfrm>
          <a:prstGeom prst="blockArc">
            <a:avLst>
              <a:gd name="adj1" fmla="val 20184517"/>
              <a:gd name="adj2" fmla="val 3007258"/>
              <a:gd name="adj3" fmla="val 9336"/>
            </a:avLst>
          </a:prstGeom>
          <a:solidFill>
            <a:srgbClr val="0E9453"/>
          </a:solidFill>
          <a:ln w="9525" cap="flat" cmpd="sng">
            <a:solidFill>
              <a:srgbClr val="0E9453"/>
            </a:solidFill>
            <a:prstDash val="solid"/>
            <a:round/>
            <a:headEnd type="none" w="sm" len="sm"/>
            <a:tailEnd type="none" w="sm" len="sm"/>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rot="-9000757" flipH="1">
            <a:off x="3055128" y="1089158"/>
            <a:ext cx="2690226" cy="2690226"/>
          </a:xfrm>
          <a:prstGeom prst="blockArc">
            <a:avLst>
              <a:gd name="adj1" fmla="val 15738599"/>
              <a:gd name="adj2" fmla="val 20008131"/>
              <a:gd name="adj3" fmla="val 9063"/>
            </a:avLst>
          </a:prstGeom>
          <a:solidFill>
            <a:srgbClr val="08563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rot="9240359">
            <a:off x="3061111" y="1857690"/>
            <a:ext cx="363469" cy="363469"/>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rot="476150">
            <a:off x="4967558" y="3239200"/>
            <a:ext cx="362875" cy="362875"/>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rot="4857950">
            <a:off x="3501323" y="3239151"/>
            <a:ext cx="363003" cy="363003"/>
          </a:xfrm>
          <a:prstGeom prst="rtTriangle">
            <a:avLst/>
          </a:prstGeom>
          <a:solidFill>
            <a:srgbClr val="085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rot="-8100000">
            <a:off x="4230315" y="1027393"/>
            <a:ext cx="363170" cy="363170"/>
          </a:xfrm>
          <a:prstGeom prst="rtTriangle">
            <a:avLst/>
          </a:prstGeom>
          <a:solidFill>
            <a:srgbClr val="65F0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7" name="Google Shape;407;p40"/>
          <p:cNvCxnSpPr/>
          <p:nvPr/>
        </p:nvCxnSpPr>
        <p:spPr>
          <a:xfrm rot="10800000">
            <a:off x="7170125" y="1858875"/>
            <a:ext cx="482400" cy="705900"/>
          </a:xfrm>
          <a:prstGeom prst="straightConnector1">
            <a:avLst/>
          </a:prstGeom>
          <a:noFill/>
          <a:ln w="9525" cap="flat" cmpd="sng">
            <a:solidFill>
              <a:schemeClr val="dk2"/>
            </a:solidFill>
            <a:prstDash val="solid"/>
            <a:round/>
            <a:headEnd type="none" w="med" len="med"/>
            <a:tailEnd type="triangle" w="med" len="med"/>
          </a:ln>
        </p:spPr>
      </p:cxnSp>
      <p:cxnSp>
        <p:nvCxnSpPr>
          <p:cNvPr id="408" name="Google Shape;408;p40"/>
          <p:cNvCxnSpPr/>
          <p:nvPr/>
        </p:nvCxnSpPr>
        <p:spPr>
          <a:xfrm>
            <a:off x="1603000" y="1909650"/>
            <a:ext cx="546600" cy="738300"/>
          </a:xfrm>
          <a:prstGeom prst="straightConnector1">
            <a:avLst/>
          </a:prstGeom>
          <a:noFill/>
          <a:ln w="9525" cap="flat" cmpd="sng">
            <a:solidFill>
              <a:schemeClr val="dk2"/>
            </a:solidFill>
            <a:prstDash val="solid"/>
            <a:round/>
            <a:headEnd type="none" w="med" len="med"/>
            <a:tailEnd type="triangle" w="med" len="med"/>
          </a:ln>
        </p:spPr>
      </p:cxnSp>
      <p:sp>
        <p:nvSpPr>
          <p:cNvPr id="409" name="Google Shape;409;p40"/>
          <p:cNvSpPr txBox="1"/>
          <p:nvPr/>
        </p:nvSpPr>
        <p:spPr>
          <a:xfrm>
            <a:off x="139400" y="482350"/>
            <a:ext cx="1675800" cy="14133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i="1">
                <a:latin typeface="Roboto"/>
                <a:ea typeface="Roboto"/>
                <a:cs typeface="Roboto"/>
                <a:sym typeface="Roboto"/>
              </a:rPr>
              <a:t>Dr. Harris’ Lab:</a:t>
            </a:r>
            <a:endParaRPr b="1" i="1">
              <a:latin typeface="Roboto"/>
              <a:ea typeface="Roboto"/>
              <a:cs typeface="Roboto"/>
              <a:sym typeface="Roboto"/>
            </a:endParaRPr>
          </a:p>
          <a:p>
            <a:pPr marL="0" lvl="0" indent="0" algn="ctr" rtl="0">
              <a:spcBef>
                <a:spcPts val="0"/>
              </a:spcBef>
              <a:spcAft>
                <a:spcPts val="0"/>
              </a:spcAft>
              <a:buNone/>
            </a:pPr>
            <a:r>
              <a:rPr lang="en" i="1">
                <a:latin typeface="Roboto"/>
                <a:ea typeface="Roboto"/>
                <a:cs typeface="Roboto"/>
                <a:sym typeface="Roboto"/>
              </a:rPr>
              <a:t>How can we decellularize ECM on/in the scaffold to support cell regeneration? </a:t>
            </a:r>
            <a:endParaRPr i="1">
              <a:latin typeface="Roboto"/>
              <a:ea typeface="Roboto"/>
              <a:cs typeface="Roboto"/>
              <a:sym typeface="Roboto"/>
            </a:endParaRPr>
          </a:p>
        </p:txBody>
      </p:sp>
      <p:sp>
        <p:nvSpPr>
          <p:cNvPr id="410" name="Google Shape;410;p40"/>
          <p:cNvSpPr txBox="1"/>
          <p:nvPr/>
        </p:nvSpPr>
        <p:spPr>
          <a:xfrm>
            <a:off x="7370900" y="2581275"/>
            <a:ext cx="1675800" cy="14133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i="1">
                <a:latin typeface="Roboto"/>
                <a:ea typeface="Roboto"/>
                <a:cs typeface="Roboto"/>
                <a:sym typeface="Roboto"/>
              </a:rPr>
              <a:t>Dr. Esfandiari’s lab:</a:t>
            </a:r>
            <a:endParaRPr b="1" i="1">
              <a:latin typeface="Roboto"/>
              <a:ea typeface="Roboto"/>
              <a:cs typeface="Roboto"/>
              <a:sym typeface="Roboto"/>
            </a:endParaRPr>
          </a:p>
          <a:p>
            <a:pPr marL="0" lvl="0" indent="0" algn="ctr" rtl="0">
              <a:spcBef>
                <a:spcPts val="0"/>
              </a:spcBef>
              <a:spcAft>
                <a:spcPts val="0"/>
              </a:spcAft>
              <a:buNone/>
            </a:pPr>
            <a:r>
              <a:rPr lang="en" i="1">
                <a:latin typeface="Roboto"/>
                <a:ea typeface="Roboto"/>
                <a:cs typeface="Roboto"/>
                <a:sym typeface="Roboto"/>
              </a:rPr>
              <a:t>How might we create a piezoelectric and biocompatible scaffold?</a:t>
            </a:r>
            <a:endParaRPr i="1">
              <a:latin typeface="Roboto"/>
              <a:ea typeface="Roboto"/>
              <a:cs typeface="Roboto"/>
              <a:sym typeface="Roboto"/>
            </a:endParaRPr>
          </a:p>
        </p:txBody>
      </p:sp>
      <p:pic>
        <p:nvPicPr>
          <p:cNvPr id="411" name="Google Shape;411;p40"/>
          <p:cNvPicPr preferRelativeResize="0"/>
          <p:nvPr/>
        </p:nvPicPr>
        <p:blipFill rotWithShape="1">
          <a:blip r:embed="rId3">
            <a:alphaModFix/>
          </a:blip>
          <a:srcRect l="19752" t="4069" r="20244" b="21675"/>
          <a:stretch/>
        </p:blipFill>
        <p:spPr>
          <a:xfrm>
            <a:off x="150100" y="1995450"/>
            <a:ext cx="1062480" cy="1336749"/>
          </a:xfrm>
          <a:prstGeom prst="rect">
            <a:avLst/>
          </a:prstGeom>
          <a:noFill/>
          <a:ln>
            <a:noFill/>
          </a:ln>
        </p:spPr>
      </p:pic>
      <p:pic>
        <p:nvPicPr>
          <p:cNvPr id="412" name="Google Shape;412;p40"/>
          <p:cNvPicPr preferRelativeResize="0"/>
          <p:nvPr/>
        </p:nvPicPr>
        <p:blipFill>
          <a:blip r:embed="rId4">
            <a:alphaModFix/>
          </a:blip>
          <a:stretch>
            <a:fillRect/>
          </a:stretch>
        </p:blipFill>
        <p:spPr>
          <a:xfrm>
            <a:off x="7923373" y="1115907"/>
            <a:ext cx="1123325" cy="133674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1"/>
          <p:cNvSpPr txBox="1">
            <a:spLocks noGrp="1"/>
          </p:cNvSpPr>
          <p:nvPr>
            <p:ph type="title"/>
          </p:nvPr>
        </p:nvSpPr>
        <p:spPr>
          <a:xfrm>
            <a:off x="182700" y="15480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Step 1: Create a Robust ECM</a:t>
            </a:r>
            <a:endParaRPr/>
          </a:p>
        </p:txBody>
      </p:sp>
      <p:pic>
        <p:nvPicPr>
          <p:cNvPr id="418" name="Google Shape;418;p41"/>
          <p:cNvPicPr preferRelativeResize="0"/>
          <p:nvPr/>
        </p:nvPicPr>
        <p:blipFill>
          <a:blip r:embed="rId3">
            <a:alphaModFix/>
          </a:blip>
          <a:stretch>
            <a:fillRect/>
          </a:stretch>
        </p:blipFill>
        <p:spPr>
          <a:xfrm>
            <a:off x="979938" y="906501"/>
            <a:ext cx="7184126" cy="37341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2"/>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Training</a:t>
            </a:r>
            <a:endParaRPr/>
          </a:p>
        </p:txBody>
      </p:sp>
      <p:sp>
        <p:nvSpPr>
          <p:cNvPr id="424" name="Google Shape;424;p42"/>
          <p:cNvSpPr txBox="1">
            <a:spLocks noGrp="1"/>
          </p:cNvSpPr>
          <p:nvPr>
            <p:ph type="body" idx="1"/>
          </p:nvPr>
        </p:nvSpPr>
        <p:spPr>
          <a:xfrm>
            <a:off x="159300" y="1000075"/>
            <a:ext cx="3758700" cy="34164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Font typeface="Proxima Nova"/>
              <a:buChar char="◉"/>
            </a:pPr>
            <a:r>
              <a:rPr lang="en" sz="1800">
                <a:latin typeface="Proxima Nova"/>
                <a:ea typeface="Proxima Nova"/>
                <a:cs typeface="Proxima Nova"/>
                <a:sym typeface="Proxima Nova"/>
              </a:rPr>
              <a:t>Staining for DAPI/Actin/Fibronectin</a:t>
            </a:r>
            <a:endParaRPr sz="1800">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Microscopy</a:t>
            </a:r>
            <a:endParaRPr sz="1800">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Layering images for Phase/TRITC/DAPI </a:t>
            </a:r>
            <a:endParaRPr sz="1800">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Alignment Quantification (ImageJ)</a:t>
            </a:r>
            <a:endParaRPr sz="1800">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Western Blot Technique</a:t>
            </a:r>
            <a:endParaRPr sz="1800">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Western Blot Quantification (Image Lab)</a:t>
            </a:r>
            <a:endParaRPr sz="1800">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Cell Seeding, Cell mounting, and Decellularization</a:t>
            </a:r>
            <a:endParaRPr sz="1800">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Electrospinning </a:t>
            </a:r>
            <a:endParaRPr sz="1800">
              <a:latin typeface="Proxima Nova"/>
              <a:ea typeface="Proxima Nova"/>
              <a:cs typeface="Proxima Nova"/>
              <a:sym typeface="Proxima Nova"/>
            </a:endParaRPr>
          </a:p>
          <a:p>
            <a:pPr marL="0" lvl="0" indent="0" algn="l" rtl="0">
              <a:spcBef>
                <a:spcPts val="600"/>
              </a:spcBef>
              <a:spcAft>
                <a:spcPts val="0"/>
              </a:spcAft>
              <a:buNone/>
            </a:pPr>
            <a:endParaRPr sz="1800">
              <a:latin typeface="Proxima Nova"/>
              <a:ea typeface="Proxima Nova"/>
              <a:cs typeface="Proxima Nova"/>
              <a:sym typeface="Proxima Nova"/>
            </a:endParaRPr>
          </a:p>
        </p:txBody>
      </p:sp>
      <p:pic>
        <p:nvPicPr>
          <p:cNvPr id="425" name="Google Shape;425;p42"/>
          <p:cNvPicPr preferRelativeResize="0"/>
          <p:nvPr/>
        </p:nvPicPr>
        <p:blipFill>
          <a:blip r:embed="rId3">
            <a:alphaModFix/>
          </a:blip>
          <a:stretch>
            <a:fillRect/>
          </a:stretch>
        </p:blipFill>
        <p:spPr>
          <a:xfrm>
            <a:off x="6376350" y="2656550"/>
            <a:ext cx="2734850" cy="2486949"/>
          </a:xfrm>
          <a:prstGeom prst="rect">
            <a:avLst/>
          </a:prstGeom>
          <a:noFill/>
          <a:ln>
            <a:noFill/>
          </a:ln>
        </p:spPr>
      </p:pic>
      <p:pic>
        <p:nvPicPr>
          <p:cNvPr id="426" name="Google Shape;426;p42"/>
          <p:cNvPicPr preferRelativeResize="0"/>
          <p:nvPr/>
        </p:nvPicPr>
        <p:blipFill rotWithShape="1">
          <a:blip r:embed="rId4">
            <a:alphaModFix/>
          </a:blip>
          <a:srcRect l="22473" t="26324" r="48336" b="29713"/>
          <a:stretch/>
        </p:blipFill>
        <p:spPr>
          <a:xfrm>
            <a:off x="6409163" y="395452"/>
            <a:ext cx="2669227" cy="2261099"/>
          </a:xfrm>
          <a:prstGeom prst="rect">
            <a:avLst/>
          </a:prstGeom>
          <a:noFill/>
          <a:ln>
            <a:noFill/>
          </a:ln>
        </p:spPr>
      </p:pic>
      <p:pic>
        <p:nvPicPr>
          <p:cNvPr id="427" name="Google Shape;427;p42"/>
          <p:cNvPicPr preferRelativeResize="0"/>
          <p:nvPr/>
        </p:nvPicPr>
        <p:blipFill rotWithShape="1">
          <a:blip r:embed="rId5">
            <a:alphaModFix/>
          </a:blip>
          <a:srcRect l="31033" t="39983" r="42949" b="16054"/>
          <a:stretch/>
        </p:blipFill>
        <p:spPr>
          <a:xfrm>
            <a:off x="3792550" y="679125"/>
            <a:ext cx="2583802" cy="2455753"/>
          </a:xfrm>
          <a:prstGeom prst="rect">
            <a:avLst/>
          </a:prstGeom>
          <a:noFill/>
          <a:ln>
            <a:noFill/>
          </a:ln>
        </p:spPr>
      </p:pic>
      <p:pic>
        <p:nvPicPr>
          <p:cNvPr id="428" name="Google Shape;428;p42"/>
          <p:cNvPicPr preferRelativeResize="0"/>
          <p:nvPr/>
        </p:nvPicPr>
        <p:blipFill>
          <a:blip r:embed="rId6">
            <a:alphaModFix/>
          </a:blip>
          <a:stretch>
            <a:fillRect/>
          </a:stretch>
        </p:blipFill>
        <p:spPr>
          <a:xfrm>
            <a:off x="4405775" y="3132425"/>
            <a:ext cx="2003400" cy="2671180"/>
          </a:xfrm>
          <a:prstGeom prst="rect">
            <a:avLst/>
          </a:prstGeom>
          <a:noFill/>
          <a:ln>
            <a:noFill/>
          </a:ln>
        </p:spPr>
      </p:pic>
      <p:grpSp>
        <p:nvGrpSpPr>
          <p:cNvPr id="429" name="Google Shape;429;p42"/>
          <p:cNvGrpSpPr/>
          <p:nvPr/>
        </p:nvGrpSpPr>
        <p:grpSpPr>
          <a:xfrm>
            <a:off x="4084098" y="4822145"/>
            <a:ext cx="259291" cy="249004"/>
            <a:chOff x="2594050" y="1631825"/>
            <a:chExt cx="439625" cy="439625"/>
          </a:xfrm>
        </p:grpSpPr>
        <p:sp>
          <p:nvSpPr>
            <p:cNvPr id="430" name="Google Shape;430;p42"/>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2"/>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2"/>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2"/>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3"/>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Voiceover Megan of training</a:t>
            </a:r>
            <a:endParaRPr/>
          </a:p>
        </p:txBody>
      </p:sp>
      <p:sp>
        <p:nvSpPr>
          <p:cNvPr id="439" name="Google Shape;439;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440" name="Google Shape;440;p43" title="Megan Training.mp4">
            <a:hlinkClick r:id="rId3"/>
          </p:cNvPr>
          <p:cNvPicPr preferRelativeResize="0"/>
          <p:nvPr/>
        </p:nvPicPr>
        <p:blipFill>
          <a:blip r:embed="rId4">
            <a:alphaModFix/>
          </a:blip>
          <a:stretch>
            <a:fillRect/>
          </a:stretch>
        </p:blipFill>
        <p:spPr>
          <a:xfrm>
            <a:off x="144400" y="-845725"/>
            <a:ext cx="8916500" cy="6687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130" name="Google Shape;130;p17"/>
          <p:cNvGrpSpPr/>
          <p:nvPr/>
        </p:nvGrpSpPr>
        <p:grpSpPr>
          <a:xfrm>
            <a:off x="4300500" y="3213575"/>
            <a:ext cx="543000" cy="145200"/>
            <a:chOff x="4300500" y="1830400"/>
            <a:chExt cx="543000" cy="145200"/>
          </a:xfrm>
        </p:grpSpPr>
        <p:cxnSp>
          <p:nvCxnSpPr>
            <p:cNvPr id="131" name="Google Shape;131;p17"/>
            <p:cNvCxnSpPr/>
            <p:nvPr/>
          </p:nvCxnSpPr>
          <p:spPr>
            <a:xfrm>
              <a:off x="4300500" y="1903000"/>
              <a:ext cx="543000" cy="0"/>
            </a:xfrm>
            <a:prstGeom prst="straightConnector1">
              <a:avLst/>
            </a:prstGeom>
            <a:noFill/>
            <a:ln w="9525" cap="flat" cmpd="sng">
              <a:solidFill>
                <a:srgbClr val="FFFFFF"/>
              </a:solidFill>
              <a:prstDash val="solid"/>
              <a:round/>
              <a:headEnd type="none" w="med" len="med"/>
              <a:tailEnd type="none" w="med" len="med"/>
            </a:ln>
          </p:spPr>
        </p:cxnSp>
        <p:sp>
          <p:nvSpPr>
            <p:cNvPr id="132" name="Google Shape;132;p17"/>
            <p:cNvSpPr/>
            <p:nvPr/>
          </p:nvSpPr>
          <p:spPr>
            <a:xfrm>
              <a:off x="4499225" y="1830400"/>
              <a:ext cx="145200" cy="145200"/>
            </a:xfrm>
            <a:prstGeom prst="mathMultiply">
              <a:avLst>
                <a:gd name="adj1" fmla="val 1738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17"/>
          <p:cNvSpPr txBox="1">
            <a:spLocks noGrp="1"/>
          </p:cNvSpPr>
          <p:nvPr>
            <p:ph type="title"/>
          </p:nvPr>
        </p:nvSpPr>
        <p:spPr>
          <a:xfrm>
            <a:off x="1381250" y="1228623"/>
            <a:ext cx="3878400" cy="28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b="0">
                <a:latin typeface="Vidaloka"/>
                <a:ea typeface="Vidaloka"/>
                <a:cs typeface="Vidaloka"/>
                <a:sym typeface="Vidaloka"/>
              </a:rPr>
              <a:t>Table of Contents</a:t>
            </a:r>
            <a:endParaRPr sz="3000" b="0"/>
          </a:p>
          <a:p>
            <a:pPr marL="0" lvl="0" indent="0" algn="l" rtl="0">
              <a:spcBef>
                <a:spcPts val="0"/>
              </a:spcBef>
              <a:spcAft>
                <a:spcPts val="0"/>
              </a:spcAft>
              <a:buNone/>
            </a:pPr>
            <a:endParaRPr sz="3000" b="0"/>
          </a:p>
        </p:txBody>
      </p:sp>
      <p:sp>
        <p:nvSpPr>
          <p:cNvPr id="134" name="Google Shape;134;p17"/>
          <p:cNvSpPr txBox="1">
            <a:spLocks noGrp="1"/>
          </p:cNvSpPr>
          <p:nvPr>
            <p:ph type="body" idx="1"/>
          </p:nvPr>
        </p:nvSpPr>
        <p:spPr>
          <a:xfrm>
            <a:off x="908500" y="1616475"/>
            <a:ext cx="7282500" cy="23391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Font typeface="Proxima Nova"/>
              <a:buAutoNum type="arabicPeriod"/>
            </a:pPr>
            <a:r>
              <a:rPr lang="en" sz="1800">
                <a:latin typeface="Proxima Nova"/>
                <a:ea typeface="Proxima Nova"/>
                <a:cs typeface="Proxima Nova"/>
                <a:sym typeface="Proxima Nova"/>
              </a:rPr>
              <a:t>Background </a:t>
            </a:r>
            <a:endParaRPr sz="1800">
              <a:latin typeface="Proxima Nova"/>
              <a:ea typeface="Proxima Nova"/>
              <a:cs typeface="Proxima Nova"/>
              <a:sym typeface="Proxima Nova"/>
            </a:endParaRPr>
          </a:p>
          <a:p>
            <a:pPr marL="457200" lvl="0" indent="-342900" algn="l" rtl="0">
              <a:spcBef>
                <a:spcPts val="0"/>
              </a:spcBef>
              <a:spcAft>
                <a:spcPts val="0"/>
              </a:spcAft>
              <a:buSzPts val="1800"/>
              <a:buFont typeface="Proxima Nova"/>
              <a:buAutoNum type="arabicPeriod"/>
            </a:pPr>
            <a:r>
              <a:rPr lang="en" sz="1800">
                <a:latin typeface="Proxima Nova"/>
                <a:ea typeface="Proxima Nova"/>
                <a:cs typeface="Proxima Nova"/>
                <a:sym typeface="Proxima Nova"/>
              </a:rPr>
              <a:t>Research</a:t>
            </a:r>
            <a:endParaRPr sz="1800">
              <a:latin typeface="Proxima Nova"/>
              <a:ea typeface="Proxima Nova"/>
              <a:cs typeface="Proxima Nova"/>
              <a:sym typeface="Proxima Nova"/>
            </a:endParaRPr>
          </a:p>
          <a:p>
            <a:pPr marL="457200" lvl="0" indent="-342900" algn="l" rtl="0">
              <a:spcBef>
                <a:spcPts val="0"/>
              </a:spcBef>
              <a:spcAft>
                <a:spcPts val="0"/>
              </a:spcAft>
              <a:buSzPts val="1800"/>
              <a:buFont typeface="Proxima Nova"/>
              <a:buAutoNum type="arabicPeriod"/>
            </a:pPr>
            <a:r>
              <a:rPr lang="en" sz="1800">
                <a:latin typeface="Proxima Nova"/>
                <a:ea typeface="Proxima Nova"/>
                <a:cs typeface="Proxima Nova"/>
                <a:sym typeface="Proxima Nova"/>
              </a:rPr>
              <a:t>Classroom Implementation Plans</a:t>
            </a:r>
            <a:endParaRPr sz="1800">
              <a:latin typeface="Proxima Nova"/>
              <a:ea typeface="Proxima Nova"/>
              <a:cs typeface="Proxima Nova"/>
              <a:sym typeface="Proxima Nova"/>
            </a:endParaRPr>
          </a:p>
          <a:p>
            <a:pPr marL="457200" lvl="0" indent="0" algn="l" rtl="0">
              <a:spcBef>
                <a:spcPts val="600"/>
              </a:spcBef>
              <a:spcAft>
                <a:spcPts val="0"/>
              </a:spcAft>
              <a:buNone/>
            </a:pPr>
            <a:endParaRPr sz="1800">
              <a:latin typeface="Proxima Nova"/>
              <a:ea typeface="Proxima Nova"/>
              <a:cs typeface="Proxima Nova"/>
              <a:sym typeface="Proxima Nova"/>
            </a:endParaRPr>
          </a:p>
          <a:p>
            <a:pPr marL="457200" lvl="0" indent="0" algn="l" rtl="0">
              <a:spcBef>
                <a:spcPts val="600"/>
              </a:spcBef>
              <a:spcAft>
                <a:spcPts val="0"/>
              </a:spcAft>
              <a:buNone/>
            </a:pPr>
            <a:endParaRPr sz="1800"/>
          </a:p>
        </p:txBody>
      </p:sp>
      <p:pic>
        <p:nvPicPr>
          <p:cNvPr id="135" name="Google Shape;135;p17"/>
          <p:cNvPicPr preferRelativeResize="0"/>
          <p:nvPr/>
        </p:nvPicPr>
        <p:blipFill>
          <a:blip r:embed="rId3">
            <a:alphaModFix/>
          </a:blip>
          <a:stretch>
            <a:fillRect/>
          </a:stretch>
        </p:blipFill>
        <p:spPr>
          <a:xfrm>
            <a:off x="4992051" y="1381019"/>
            <a:ext cx="1976025" cy="2499548"/>
          </a:xfrm>
          <a:prstGeom prst="rect">
            <a:avLst/>
          </a:prstGeom>
          <a:noFill/>
          <a:ln>
            <a:noFill/>
          </a:ln>
        </p:spPr>
      </p:pic>
      <p:pic>
        <p:nvPicPr>
          <p:cNvPr id="136" name="Google Shape;136;p17"/>
          <p:cNvPicPr preferRelativeResize="0"/>
          <p:nvPr/>
        </p:nvPicPr>
        <p:blipFill>
          <a:blip r:embed="rId4">
            <a:alphaModFix/>
          </a:blip>
          <a:stretch>
            <a:fillRect/>
          </a:stretch>
        </p:blipFill>
        <p:spPr>
          <a:xfrm>
            <a:off x="7116627" y="2864527"/>
            <a:ext cx="1335701" cy="1689579"/>
          </a:xfrm>
          <a:prstGeom prst="rect">
            <a:avLst/>
          </a:prstGeom>
          <a:noFill/>
          <a:ln>
            <a:noFill/>
          </a:ln>
        </p:spPr>
      </p:pic>
      <p:grpSp>
        <p:nvGrpSpPr>
          <p:cNvPr id="137" name="Google Shape;137;p17"/>
          <p:cNvGrpSpPr/>
          <p:nvPr/>
        </p:nvGrpSpPr>
        <p:grpSpPr>
          <a:xfrm>
            <a:off x="944031" y="1013885"/>
            <a:ext cx="206010" cy="237040"/>
            <a:chOff x="1923675" y="1633650"/>
            <a:chExt cx="436000" cy="435975"/>
          </a:xfrm>
        </p:grpSpPr>
        <p:sp>
          <p:nvSpPr>
            <p:cNvPr id="138" name="Google Shape;138;p17"/>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7"/>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7"/>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7"/>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7"/>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4" name="Google Shape;144;p17"/>
          <p:cNvPicPr preferRelativeResize="0"/>
          <p:nvPr/>
        </p:nvPicPr>
        <p:blipFill>
          <a:blip r:embed="rId5">
            <a:alphaModFix/>
          </a:blip>
          <a:stretch>
            <a:fillRect/>
          </a:stretch>
        </p:blipFill>
        <p:spPr>
          <a:xfrm>
            <a:off x="7116624" y="241850"/>
            <a:ext cx="1874646" cy="2499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4"/>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Why do we remove the cells?</a:t>
            </a:r>
            <a:endParaRPr/>
          </a:p>
        </p:txBody>
      </p:sp>
      <p:sp>
        <p:nvSpPr>
          <p:cNvPr id="446" name="Google Shape;446;p44"/>
          <p:cNvSpPr txBox="1">
            <a:spLocks noGrp="1"/>
          </p:cNvSpPr>
          <p:nvPr>
            <p:ph type="body" idx="2"/>
          </p:nvPr>
        </p:nvSpPr>
        <p:spPr>
          <a:xfrm>
            <a:off x="4479516" y="1618700"/>
            <a:ext cx="3425400" cy="3231000"/>
          </a:xfrm>
          <a:prstGeom prst="rect">
            <a:avLst/>
          </a:prstGeom>
        </p:spPr>
        <p:txBody>
          <a:bodyPr spcFirstLastPara="1" wrap="square" lIns="91425" tIns="91425" rIns="91425" bIns="91425" anchor="t" anchorCtr="0">
            <a:noAutofit/>
          </a:bodyPr>
          <a:lstStyle/>
          <a:p>
            <a:pPr marL="457200" lvl="0" indent="-355600" algn="l" rtl="0">
              <a:spcBef>
                <a:spcPts val="600"/>
              </a:spcBef>
              <a:spcAft>
                <a:spcPts val="0"/>
              </a:spcAft>
              <a:buSzPts val="2000"/>
              <a:buChar char="◉"/>
            </a:pPr>
            <a:r>
              <a:rPr lang="en"/>
              <a:t>Without the cells, the body doesn’t experience the adverse effects but still gains an optimal structure from the ECM.</a:t>
            </a:r>
            <a:endParaRPr/>
          </a:p>
        </p:txBody>
      </p:sp>
      <p:sp>
        <p:nvSpPr>
          <p:cNvPr id="447" name="Google Shape;447;p44"/>
          <p:cNvSpPr txBox="1">
            <a:spLocks noGrp="1"/>
          </p:cNvSpPr>
          <p:nvPr>
            <p:ph type="body" idx="1"/>
          </p:nvPr>
        </p:nvSpPr>
        <p:spPr>
          <a:xfrm>
            <a:off x="847850" y="1618700"/>
            <a:ext cx="3425400" cy="3231000"/>
          </a:xfrm>
          <a:prstGeom prst="rect">
            <a:avLst/>
          </a:prstGeom>
        </p:spPr>
        <p:txBody>
          <a:bodyPr spcFirstLastPara="1" wrap="square" lIns="91425" tIns="91425" rIns="91425" bIns="91425" anchor="t" anchorCtr="0">
            <a:noAutofit/>
          </a:bodyPr>
          <a:lstStyle/>
          <a:p>
            <a:pPr marL="457200" lvl="0" indent="-355600" algn="l" rtl="0">
              <a:spcBef>
                <a:spcPts val="600"/>
              </a:spcBef>
              <a:spcAft>
                <a:spcPts val="0"/>
              </a:spcAft>
              <a:buSzPts val="2000"/>
              <a:buChar char="◉"/>
            </a:pPr>
            <a:r>
              <a:rPr lang="en"/>
              <a:t>Cells contain DNA that can cause an immune response leading to inflammation or rejection of the engineered tissue</a:t>
            </a:r>
            <a:endParaRPr/>
          </a:p>
        </p:txBody>
      </p:sp>
      <p:pic>
        <p:nvPicPr>
          <p:cNvPr id="448" name="Google Shape;448;p44"/>
          <p:cNvPicPr preferRelativeResize="0"/>
          <p:nvPr/>
        </p:nvPicPr>
        <p:blipFill>
          <a:blip r:embed="rId3">
            <a:alphaModFix/>
          </a:blip>
          <a:stretch>
            <a:fillRect/>
          </a:stretch>
        </p:blipFill>
        <p:spPr>
          <a:xfrm>
            <a:off x="3109775" y="3468675"/>
            <a:ext cx="2996726" cy="1158750"/>
          </a:xfrm>
          <a:prstGeom prst="rect">
            <a:avLst/>
          </a:prstGeom>
          <a:noFill/>
          <a:ln>
            <a:noFill/>
          </a:ln>
        </p:spPr>
      </p:pic>
      <p:sp>
        <p:nvSpPr>
          <p:cNvPr id="449" name="Google Shape;449;p44"/>
          <p:cNvSpPr txBox="1"/>
          <p:nvPr/>
        </p:nvSpPr>
        <p:spPr>
          <a:xfrm>
            <a:off x="167725" y="4697300"/>
            <a:ext cx="8917200" cy="3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2E414F"/>
                </a:solidFill>
                <a:highlight>
                  <a:srgbClr val="FFE599"/>
                </a:highlight>
                <a:latin typeface="Roboto"/>
                <a:ea typeface="Roboto"/>
                <a:cs typeface="Roboto"/>
                <a:sym typeface="Roboto"/>
              </a:rPr>
              <a:t>Gupta, S.K., Mishra, C., Dhasmana, A. (2017). Decellularization methods for scaffold fabrication. </a:t>
            </a:r>
            <a:r>
              <a:rPr lang="en" sz="1050" i="1">
                <a:solidFill>
                  <a:srgbClr val="2E414F"/>
                </a:solidFill>
                <a:highlight>
                  <a:srgbClr val="FFE599"/>
                </a:highlight>
                <a:latin typeface="Roboto"/>
                <a:ea typeface="Roboto"/>
                <a:cs typeface="Roboto"/>
                <a:sym typeface="Roboto"/>
              </a:rPr>
              <a:t>Decellularized Scaffolds and Organogenesis, 1577.</a:t>
            </a:r>
            <a:endParaRPr sz="1100">
              <a:solidFill>
                <a:schemeClr val="dk1"/>
              </a:solidFill>
              <a:highlight>
                <a:srgbClr val="FFE599"/>
              </a:highlight>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5"/>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Why do we remove the cells?</a:t>
            </a:r>
            <a:endParaRPr/>
          </a:p>
        </p:txBody>
      </p:sp>
      <p:sp>
        <p:nvSpPr>
          <p:cNvPr id="455" name="Google Shape;455;p45"/>
          <p:cNvSpPr txBox="1">
            <a:spLocks noGrp="1"/>
          </p:cNvSpPr>
          <p:nvPr>
            <p:ph type="body" idx="2"/>
          </p:nvPr>
        </p:nvSpPr>
        <p:spPr>
          <a:xfrm>
            <a:off x="5012916" y="1313900"/>
            <a:ext cx="3425400" cy="3231000"/>
          </a:xfrm>
          <a:prstGeom prst="rect">
            <a:avLst/>
          </a:prstGeom>
        </p:spPr>
        <p:txBody>
          <a:bodyPr spcFirstLastPara="1" wrap="square" lIns="91425" tIns="91425" rIns="91425" bIns="91425" anchor="t" anchorCtr="0">
            <a:noAutofit/>
          </a:bodyPr>
          <a:lstStyle/>
          <a:p>
            <a:pPr marL="457200" lvl="0" indent="-355600" algn="l" rtl="0">
              <a:spcBef>
                <a:spcPts val="600"/>
              </a:spcBef>
              <a:spcAft>
                <a:spcPts val="0"/>
              </a:spcAft>
              <a:buSzPts val="2000"/>
              <a:buChar char="◉"/>
            </a:pPr>
            <a:r>
              <a:rPr lang="en"/>
              <a:t>Without the cells, the body doesn’t experience the adverse effects but still gains an optimal structure from the ECM.</a:t>
            </a:r>
            <a:endParaRPr/>
          </a:p>
        </p:txBody>
      </p:sp>
      <p:sp>
        <p:nvSpPr>
          <p:cNvPr id="456" name="Google Shape;456;p45"/>
          <p:cNvSpPr txBox="1">
            <a:spLocks noGrp="1"/>
          </p:cNvSpPr>
          <p:nvPr>
            <p:ph type="body" idx="1"/>
          </p:nvPr>
        </p:nvSpPr>
        <p:spPr>
          <a:xfrm>
            <a:off x="1381250" y="1313900"/>
            <a:ext cx="3425400" cy="3231000"/>
          </a:xfrm>
          <a:prstGeom prst="rect">
            <a:avLst/>
          </a:prstGeom>
        </p:spPr>
        <p:txBody>
          <a:bodyPr spcFirstLastPara="1" wrap="square" lIns="91425" tIns="91425" rIns="91425" bIns="91425" anchor="t" anchorCtr="0">
            <a:noAutofit/>
          </a:bodyPr>
          <a:lstStyle/>
          <a:p>
            <a:pPr marL="457200" lvl="0" indent="-355600" algn="l" rtl="0">
              <a:spcBef>
                <a:spcPts val="600"/>
              </a:spcBef>
              <a:spcAft>
                <a:spcPts val="0"/>
              </a:spcAft>
              <a:buSzPts val="2000"/>
              <a:buChar char="◉"/>
            </a:pPr>
            <a:r>
              <a:rPr lang="en"/>
              <a:t>Cells contain DNA that can cause an immune response leading to inflammation or rejection of the engineered tissue</a:t>
            </a:r>
            <a:endParaRPr/>
          </a:p>
        </p:txBody>
      </p:sp>
      <p:pic>
        <p:nvPicPr>
          <p:cNvPr id="457" name="Google Shape;457;p45"/>
          <p:cNvPicPr preferRelativeResize="0"/>
          <p:nvPr/>
        </p:nvPicPr>
        <p:blipFill>
          <a:blip r:embed="rId3">
            <a:alphaModFix/>
          </a:blip>
          <a:stretch>
            <a:fillRect/>
          </a:stretch>
        </p:blipFill>
        <p:spPr>
          <a:xfrm>
            <a:off x="120825" y="831102"/>
            <a:ext cx="8917198" cy="3447998"/>
          </a:xfrm>
          <a:prstGeom prst="rect">
            <a:avLst/>
          </a:prstGeom>
          <a:noFill/>
          <a:ln>
            <a:noFill/>
          </a:ln>
        </p:spPr>
      </p:pic>
      <p:sp>
        <p:nvSpPr>
          <p:cNvPr id="458" name="Google Shape;458;p45"/>
          <p:cNvSpPr txBox="1"/>
          <p:nvPr/>
        </p:nvSpPr>
        <p:spPr>
          <a:xfrm>
            <a:off x="167725" y="4697300"/>
            <a:ext cx="8917200" cy="3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2E414F"/>
                </a:solidFill>
                <a:highlight>
                  <a:srgbClr val="FFE599"/>
                </a:highlight>
                <a:latin typeface="Roboto"/>
                <a:ea typeface="Roboto"/>
                <a:cs typeface="Roboto"/>
                <a:sym typeface="Roboto"/>
              </a:rPr>
              <a:t>Gupta, S.K., Mishra, C., Dhasmana, A. (2017). Decellularization methods for scaffold fabrication. </a:t>
            </a:r>
            <a:r>
              <a:rPr lang="en" sz="1050" i="1">
                <a:solidFill>
                  <a:srgbClr val="2E414F"/>
                </a:solidFill>
                <a:highlight>
                  <a:srgbClr val="FFE599"/>
                </a:highlight>
                <a:latin typeface="Roboto"/>
                <a:ea typeface="Roboto"/>
                <a:cs typeface="Roboto"/>
                <a:sym typeface="Roboto"/>
              </a:rPr>
              <a:t>Decellularized Scaffolds and Organogenesis, 1577.</a:t>
            </a:r>
            <a:endParaRPr sz="1100">
              <a:solidFill>
                <a:schemeClr val="dk1"/>
              </a:solidFill>
              <a:highlight>
                <a:srgbClr val="FFE599"/>
              </a:highlight>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46"/>
          <p:cNvSpPr txBox="1">
            <a:spLocks noGrp="1"/>
          </p:cNvSpPr>
          <p:nvPr>
            <p:ph type="title"/>
          </p:nvPr>
        </p:nvSpPr>
        <p:spPr>
          <a:xfrm>
            <a:off x="2834825" y="2353943"/>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What is the role of scaffolds?</a:t>
            </a:r>
            <a:endParaRPr/>
          </a:p>
        </p:txBody>
      </p:sp>
      <p:sp>
        <p:nvSpPr>
          <p:cNvPr id="464" name="Google Shape;464;p46"/>
          <p:cNvSpPr txBox="1">
            <a:spLocks noGrp="1"/>
          </p:cNvSpPr>
          <p:nvPr>
            <p:ph type="body" idx="1"/>
          </p:nvPr>
        </p:nvSpPr>
        <p:spPr>
          <a:xfrm>
            <a:off x="807050" y="2946275"/>
            <a:ext cx="4014900" cy="1959600"/>
          </a:xfrm>
          <a:prstGeom prst="rect">
            <a:avLst/>
          </a:prstGeom>
        </p:spPr>
        <p:txBody>
          <a:bodyPr spcFirstLastPara="1" wrap="square" lIns="91425" tIns="91425" rIns="91425" bIns="91425" anchor="t" anchorCtr="0">
            <a:noAutofit/>
          </a:bodyPr>
          <a:lstStyle/>
          <a:p>
            <a:pPr marL="457200" lvl="0" indent="-355600" algn="l" rtl="0">
              <a:spcBef>
                <a:spcPts val="600"/>
              </a:spcBef>
              <a:spcAft>
                <a:spcPts val="0"/>
              </a:spcAft>
              <a:buSzPts val="2000"/>
              <a:buChar char="◉"/>
            </a:pPr>
            <a:r>
              <a:rPr lang="en" b="1">
                <a:highlight>
                  <a:srgbClr val="FFCD00"/>
                </a:highlight>
              </a:rPr>
              <a:t>Scaffolds</a:t>
            </a:r>
            <a:r>
              <a:rPr lang="en" b="1"/>
              <a:t> </a:t>
            </a:r>
            <a:r>
              <a:rPr lang="en"/>
              <a:t>provide a surface for cells to create an extracellular matrix (ECM) in a way that gives the cells alignment. </a:t>
            </a:r>
            <a:endParaRPr/>
          </a:p>
        </p:txBody>
      </p:sp>
      <p:sp>
        <p:nvSpPr>
          <p:cNvPr id="465" name="Google Shape;465;p46"/>
          <p:cNvSpPr txBox="1">
            <a:spLocks noGrp="1"/>
          </p:cNvSpPr>
          <p:nvPr>
            <p:ph type="body" idx="2"/>
          </p:nvPr>
        </p:nvSpPr>
        <p:spPr>
          <a:xfrm>
            <a:off x="5068975" y="2946275"/>
            <a:ext cx="3425400" cy="1736100"/>
          </a:xfrm>
          <a:prstGeom prst="rect">
            <a:avLst/>
          </a:prstGeom>
        </p:spPr>
        <p:txBody>
          <a:bodyPr spcFirstLastPara="1" wrap="square" lIns="91425" tIns="91425" rIns="91425" bIns="91425" anchor="t" anchorCtr="0">
            <a:noAutofit/>
          </a:bodyPr>
          <a:lstStyle/>
          <a:p>
            <a:pPr marL="457200" lvl="0" indent="-355600" algn="l" rtl="0">
              <a:spcBef>
                <a:spcPts val="600"/>
              </a:spcBef>
              <a:spcAft>
                <a:spcPts val="0"/>
              </a:spcAft>
              <a:buSzPts val="2000"/>
              <a:buChar char="◉"/>
            </a:pPr>
            <a:r>
              <a:rPr lang="en" b="1">
                <a:highlight>
                  <a:srgbClr val="FFCD00"/>
                </a:highlight>
              </a:rPr>
              <a:t>Alignment</a:t>
            </a:r>
            <a:r>
              <a:rPr lang="en" b="1"/>
              <a:t> </a:t>
            </a:r>
            <a:r>
              <a:rPr lang="en"/>
              <a:t>is important so that tissues keep their properties and regenerate faster.</a:t>
            </a:r>
            <a:endParaRPr/>
          </a:p>
        </p:txBody>
      </p:sp>
      <p:sp>
        <p:nvSpPr>
          <p:cNvPr id="466" name="Google Shape;466;p46"/>
          <p:cNvSpPr txBox="1"/>
          <p:nvPr/>
        </p:nvSpPr>
        <p:spPr>
          <a:xfrm>
            <a:off x="1418250" y="893700"/>
            <a:ext cx="3650700" cy="63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latin typeface="Lora"/>
                <a:ea typeface="Lora"/>
                <a:cs typeface="Lora"/>
                <a:sym typeface="Lora"/>
              </a:rPr>
              <a:t>Steps 2+3: Spin the Scaffold</a:t>
            </a:r>
            <a:endParaRPr sz="2000" b="1">
              <a:solidFill>
                <a:schemeClr val="dk1"/>
              </a:solidFill>
              <a:latin typeface="Lora"/>
              <a:ea typeface="Lora"/>
              <a:cs typeface="Lora"/>
              <a:sym typeface="Lora"/>
            </a:endParaRPr>
          </a:p>
        </p:txBody>
      </p:sp>
      <p:sp>
        <p:nvSpPr>
          <p:cNvPr id="467" name="Google Shape;467;p46"/>
          <p:cNvSpPr txBox="1"/>
          <p:nvPr/>
        </p:nvSpPr>
        <p:spPr>
          <a:xfrm>
            <a:off x="1621325" y="1381375"/>
            <a:ext cx="6289500" cy="82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Quattrocento Sans"/>
                <a:ea typeface="Quattrocento Sans"/>
                <a:cs typeface="Quattrocento Sans"/>
                <a:sym typeface="Quattrocento Sans"/>
              </a:rPr>
              <a:t>PVDF - piezoelectric, but solvent is toxic</a:t>
            </a:r>
            <a:endParaRPr sz="2000">
              <a:latin typeface="Quattrocento Sans"/>
              <a:ea typeface="Quattrocento Sans"/>
              <a:cs typeface="Quattrocento Sans"/>
              <a:sym typeface="Quattrocento Sans"/>
            </a:endParaRPr>
          </a:p>
        </p:txBody>
      </p:sp>
      <p:grpSp>
        <p:nvGrpSpPr>
          <p:cNvPr id="468" name="Google Shape;468;p46"/>
          <p:cNvGrpSpPr/>
          <p:nvPr/>
        </p:nvGrpSpPr>
        <p:grpSpPr>
          <a:xfrm>
            <a:off x="934303" y="1048240"/>
            <a:ext cx="182202" cy="193286"/>
            <a:chOff x="590250" y="244200"/>
            <a:chExt cx="407975" cy="532175"/>
          </a:xfrm>
        </p:grpSpPr>
        <p:sp>
          <p:nvSpPr>
            <p:cNvPr id="469" name="Google Shape;469;p46"/>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6"/>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6"/>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6"/>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6"/>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6"/>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6"/>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6"/>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6"/>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6"/>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6"/>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6"/>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6"/>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6"/>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3" name="Google Shape;483;p46"/>
          <p:cNvPicPr preferRelativeResize="0"/>
          <p:nvPr/>
        </p:nvPicPr>
        <p:blipFill rotWithShape="1">
          <a:blip r:embed="rId3">
            <a:alphaModFix/>
          </a:blip>
          <a:srcRect b="13985"/>
          <a:stretch/>
        </p:blipFill>
        <p:spPr>
          <a:xfrm>
            <a:off x="6903250" y="343200"/>
            <a:ext cx="1851973" cy="2123876"/>
          </a:xfrm>
          <a:prstGeom prst="rect">
            <a:avLst/>
          </a:prstGeom>
          <a:noFill/>
          <a:ln>
            <a:noFill/>
          </a:ln>
        </p:spPr>
      </p:pic>
      <p:grpSp>
        <p:nvGrpSpPr>
          <p:cNvPr id="484" name="Google Shape;484;p46"/>
          <p:cNvGrpSpPr/>
          <p:nvPr/>
        </p:nvGrpSpPr>
        <p:grpSpPr>
          <a:xfrm>
            <a:off x="8808498" y="4822145"/>
            <a:ext cx="259291" cy="249004"/>
            <a:chOff x="2594050" y="1631825"/>
            <a:chExt cx="439625" cy="439625"/>
          </a:xfrm>
        </p:grpSpPr>
        <p:sp>
          <p:nvSpPr>
            <p:cNvPr id="485" name="Google Shape;485;p46"/>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6"/>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6"/>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6"/>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7"/>
          <p:cNvSpPr txBox="1">
            <a:spLocks noGrp="1"/>
          </p:cNvSpPr>
          <p:nvPr>
            <p:ph type="body" idx="1"/>
          </p:nvPr>
        </p:nvSpPr>
        <p:spPr>
          <a:xfrm>
            <a:off x="4393225" y="4305450"/>
            <a:ext cx="4659900" cy="498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a:t>Aligned Cells</a:t>
            </a:r>
            <a:endParaRPr sz="1800"/>
          </a:p>
          <a:p>
            <a:pPr marL="0" lvl="0" indent="0" algn="ctr" rtl="0">
              <a:lnSpc>
                <a:spcPct val="100000"/>
              </a:lnSpc>
              <a:spcBef>
                <a:spcPts val="0"/>
              </a:spcBef>
              <a:spcAft>
                <a:spcPts val="0"/>
              </a:spcAft>
              <a:buNone/>
            </a:pPr>
            <a:r>
              <a:rPr lang="en" sz="1800"/>
              <a:t>(With PVDF Scaffold)</a:t>
            </a:r>
            <a:endParaRPr sz="1800"/>
          </a:p>
        </p:txBody>
      </p:sp>
      <p:sp>
        <p:nvSpPr>
          <p:cNvPr id="494" name="Google Shape;494;p47"/>
          <p:cNvSpPr txBox="1">
            <a:spLocks noGrp="1"/>
          </p:cNvSpPr>
          <p:nvPr>
            <p:ph type="body" idx="1"/>
          </p:nvPr>
        </p:nvSpPr>
        <p:spPr>
          <a:xfrm>
            <a:off x="76675" y="4291475"/>
            <a:ext cx="4659900" cy="49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Un-Aligned Cells</a:t>
            </a:r>
            <a:endParaRPr sz="1800"/>
          </a:p>
          <a:p>
            <a:pPr marL="0" lvl="0" indent="0" algn="ctr" rtl="0">
              <a:spcBef>
                <a:spcPts val="0"/>
              </a:spcBef>
              <a:spcAft>
                <a:spcPts val="0"/>
              </a:spcAft>
              <a:buNone/>
            </a:pPr>
            <a:r>
              <a:rPr lang="en" sz="1800"/>
              <a:t>(No Scaffold)</a:t>
            </a:r>
            <a:endParaRPr sz="1800"/>
          </a:p>
        </p:txBody>
      </p:sp>
      <p:pic>
        <p:nvPicPr>
          <p:cNvPr id="495" name="Google Shape;495;p47"/>
          <p:cNvPicPr preferRelativeResize="0"/>
          <p:nvPr/>
        </p:nvPicPr>
        <p:blipFill>
          <a:blip r:embed="rId3">
            <a:alphaModFix/>
          </a:blip>
          <a:stretch>
            <a:fillRect/>
          </a:stretch>
        </p:blipFill>
        <p:spPr>
          <a:xfrm>
            <a:off x="326675" y="-76200"/>
            <a:ext cx="3995065" cy="4271074"/>
          </a:xfrm>
          <a:prstGeom prst="rect">
            <a:avLst/>
          </a:prstGeom>
          <a:noFill/>
          <a:ln>
            <a:noFill/>
          </a:ln>
        </p:spPr>
      </p:pic>
      <p:pic>
        <p:nvPicPr>
          <p:cNvPr id="496" name="Google Shape;496;p47"/>
          <p:cNvPicPr preferRelativeResize="0"/>
          <p:nvPr/>
        </p:nvPicPr>
        <p:blipFill>
          <a:blip r:embed="rId4">
            <a:alphaModFix/>
          </a:blip>
          <a:stretch>
            <a:fillRect/>
          </a:stretch>
        </p:blipFill>
        <p:spPr>
          <a:xfrm>
            <a:off x="4581775" y="-62225"/>
            <a:ext cx="4266166" cy="4271076"/>
          </a:xfrm>
          <a:prstGeom prst="rect">
            <a:avLst/>
          </a:prstGeom>
          <a:noFill/>
          <a:ln>
            <a:noFill/>
          </a:ln>
        </p:spPr>
      </p:pic>
      <p:pic>
        <p:nvPicPr>
          <p:cNvPr id="497" name="Google Shape;497;p47"/>
          <p:cNvPicPr preferRelativeResize="0"/>
          <p:nvPr/>
        </p:nvPicPr>
        <p:blipFill>
          <a:blip r:embed="rId5">
            <a:alphaModFix/>
          </a:blip>
          <a:stretch>
            <a:fillRect/>
          </a:stretch>
        </p:blipFill>
        <p:spPr>
          <a:xfrm>
            <a:off x="-70100" y="2280675"/>
            <a:ext cx="3021371" cy="2012250"/>
          </a:xfrm>
          <a:prstGeom prst="rect">
            <a:avLst/>
          </a:prstGeom>
          <a:noFill/>
          <a:ln>
            <a:noFill/>
          </a:ln>
        </p:spPr>
      </p:pic>
      <p:pic>
        <p:nvPicPr>
          <p:cNvPr id="498" name="Google Shape;498;p47"/>
          <p:cNvPicPr preferRelativeResize="0"/>
          <p:nvPr/>
        </p:nvPicPr>
        <p:blipFill>
          <a:blip r:embed="rId6">
            <a:alphaModFix/>
          </a:blip>
          <a:stretch>
            <a:fillRect/>
          </a:stretch>
        </p:blipFill>
        <p:spPr>
          <a:xfrm>
            <a:off x="5744200" y="-62226"/>
            <a:ext cx="3587325" cy="2012250"/>
          </a:xfrm>
          <a:prstGeom prst="rect">
            <a:avLst/>
          </a:prstGeom>
          <a:noFill/>
          <a:ln>
            <a:noFill/>
          </a:ln>
        </p:spPr>
      </p:pic>
      <p:grpSp>
        <p:nvGrpSpPr>
          <p:cNvPr id="499" name="Google Shape;499;p47"/>
          <p:cNvGrpSpPr/>
          <p:nvPr/>
        </p:nvGrpSpPr>
        <p:grpSpPr>
          <a:xfrm>
            <a:off x="8808498" y="4822145"/>
            <a:ext cx="259291" cy="249004"/>
            <a:chOff x="2594050" y="1631825"/>
            <a:chExt cx="439625" cy="439625"/>
          </a:xfrm>
        </p:grpSpPr>
        <p:sp>
          <p:nvSpPr>
            <p:cNvPr id="500" name="Google Shape;500;p4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7"/>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p:cTn id="7" dur="1000"/>
                                        <p:tgtEl>
                                          <p:spTgt spid="4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8"/>
                                        </p:tgtEl>
                                        <p:attrNameLst>
                                          <p:attrName>style.visibility</p:attrName>
                                        </p:attrNameLst>
                                      </p:cBhvr>
                                      <p:to>
                                        <p:strVal val="visible"/>
                                      </p:to>
                                    </p:set>
                                    <p:animEffect transition="in" filter="fade">
                                      <p:cBhvr>
                                        <p:cTn id="12" dur="10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8"/>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8"/>
          <p:cNvSpPr txBox="1">
            <a:spLocks noGrp="1"/>
          </p:cNvSpPr>
          <p:nvPr>
            <p:ph type="body" idx="1"/>
          </p:nvPr>
        </p:nvSpPr>
        <p:spPr>
          <a:xfrm>
            <a:off x="1381250" y="1618700"/>
            <a:ext cx="3425400" cy="323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510" name="Google Shape;510;p48"/>
          <p:cNvSpPr txBox="1">
            <a:spLocks noGrp="1"/>
          </p:cNvSpPr>
          <p:nvPr>
            <p:ph type="body" idx="2"/>
          </p:nvPr>
        </p:nvSpPr>
        <p:spPr>
          <a:xfrm>
            <a:off x="5012916" y="1618700"/>
            <a:ext cx="3425400" cy="323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511" name="Google Shape;511;p48" title="IMG_5524.MOV">
            <a:hlinkClick r:id="rId3"/>
          </p:cNvPr>
          <p:cNvPicPr preferRelativeResize="0"/>
          <p:nvPr/>
        </p:nvPicPr>
        <p:blipFill>
          <a:blip r:embed="rId4">
            <a:alphaModFix/>
          </a:blip>
          <a:stretch>
            <a:fillRect/>
          </a:stretch>
        </p:blipFill>
        <p:spPr>
          <a:xfrm>
            <a:off x="-97950" y="-930725"/>
            <a:ext cx="9339900" cy="70049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515"/>
        <p:cNvGrpSpPr/>
        <p:nvPr/>
      </p:nvGrpSpPr>
      <p:grpSpPr>
        <a:xfrm>
          <a:off x="0" y="0"/>
          <a:ext cx="0" cy="0"/>
          <a:chOff x="0" y="0"/>
          <a:chExt cx="0" cy="0"/>
        </a:xfrm>
      </p:grpSpPr>
      <p:sp>
        <p:nvSpPr>
          <p:cNvPr id="516" name="Google Shape;516;p49"/>
          <p:cNvSpPr txBox="1">
            <a:spLocks noGrp="1"/>
          </p:cNvSpPr>
          <p:nvPr>
            <p:ph type="title" idx="4294967295"/>
          </p:nvPr>
        </p:nvSpPr>
        <p:spPr>
          <a:xfrm>
            <a:off x="152400" y="197100"/>
            <a:ext cx="40689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Minhaj and Anne on the electrospinning machine</a:t>
            </a:r>
            <a:endParaRPr/>
          </a:p>
        </p:txBody>
      </p:sp>
      <p:sp>
        <p:nvSpPr>
          <p:cNvPr id="517" name="Google Shape;517;p49"/>
          <p:cNvSpPr txBox="1">
            <a:spLocks noGrp="1"/>
          </p:cNvSpPr>
          <p:nvPr>
            <p:ph type="title" idx="4294967295"/>
          </p:nvPr>
        </p:nvSpPr>
        <p:spPr>
          <a:xfrm>
            <a:off x="6163825" y="197100"/>
            <a:ext cx="2837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PVDF sample </a:t>
            </a:r>
            <a:endParaRPr/>
          </a:p>
        </p:txBody>
      </p:sp>
      <p:pic>
        <p:nvPicPr>
          <p:cNvPr id="518" name="Google Shape;518;p49"/>
          <p:cNvPicPr preferRelativeResize="0"/>
          <p:nvPr/>
        </p:nvPicPr>
        <p:blipFill rotWithShape="1">
          <a:blip r:embed="rId3">
            <a:alphaModFix/>
          </a:blip>
          <a:srcRect b="13985"/>
          <a:stretch/>
        </p:blipFill>
        <p:spPr>
          <a:xfrm>
            <a:off x="5393750" y="827025"/>
            <a:ext cx="3154501" cy="3617621"/>
          </a:xfrm>
          <a:prstGeom prst="rect">
            <a:avLst/>
          </a:prstGeom>
          <a:noFill/>
          <a:ln>
            <a:noFill/>
          </a:ln>
        </p:spPr>
      </p:pic>
      <p:pic>
        <p:nvPicPr>
          <p:cNvPr id="519" name="Google Shape;519;p49"/>
          <p:cNvPicPr preferRelativeResize="0"/>
          <p:nvPr/>
        </p:nvPicPr>
        <p:blipFill rotWithShape="1">
          <a:blip r:embed="rId4">
            <a:alphaModFix/>
          </a:blip>
          <a:srcRect t="13985"/>
          <a:stretch/>
        </p:blipFill>
        <p:spPr>
          <a:xfrm>
            <a:off x="609600" y="827025"/>
            <a:ext cx="3154501" cy="361762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0"/>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0"/>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526" name="Google Shape;526;p50"/>
          <p:cNvPicPr preferRelativeResize="0"/>
          <p:nvPr/>
        </p:nvPicPr>
        <p:blipFill>
          <a:blip r:embed="rId3">
            <a:alphaModFix/>
          </a:blip>
          <a:stretch>
            <a:fillRect/>
          </a:stretch>
        </p:blipFill>
        <p:spPr>
          <a:xfrm>
            <a:off x="0" y="195297"/>
            <a:ext cx="9144001" cy="475290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51"/>
          <p:cNvSpPr txBox="1">
            <a:spLocks noGrp="1"/>
          </p:cNvSpPr>
          <p:nvPr>
            <p:ph type="ctrTitle"/>
          </p:nvPr>
        </p:nvSpPr>
        <p:spPr>
          <a:xfrm>
            <a:off x="2022225" y="1693523"/>
            <a:ext cx="378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Research Methods</a:t>
            </a:r>
            <a:endParaRPr sz="2400"/>
          </a:p>
        </p:txBody>
      </p:sp>
      <p:sp>
        <p:nvSpPr>
          <p:cNvPr id="532" name="Google Shape;532;p51"/>
          <p:cNvSpPr txBox="1">
            <a:spLocks noGrp="1"/>
          </p:cNvSpPr>
          <p:nvPr>
            <p:ph type="subTitle" idx="1"/>
          </p:nvPr>
        </p:nvSpPr>
        <p:spPr>
          <a:xfrm>
            <a:off x="2022300" y="2815923"/>
            <a:ext cx="5591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Where are we at in our research?</a:t>
            </a:r>
            <a:endParaRPr/>
          </a:p>
        </p:txBody>
      </p:sp>
      <p:sp>
        <p:nvSpPr>
          <p:cNvPr id="533" name="Google Shape;533;p51"/>
          <p:cNvSpPr txBox="1"/>
          <p:nvPr/>
        </p:nvSpPr>
        <p:spPr>
          <a:xfrm>
            <a:off x="1133975" y="2291150"/>
            <a:ext cx="543900" cy="56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Lora"/>
                <a:ea typeface="Lora"/>
                <a:cs typeface="Lora"/>
                <a:sym typeface="Lora"/>
              </a:rPr>
              <a:t>3</a:t>
            </a:r>
            <a:endParaRPr sz="2400">
              <a:latin typeface="Lora"/>
              <a:ea typeface="Lora"/>
              <a:cs typeface="Lora"/>
              <a:sym typeface="Lora"/>
            </a:endParaRPr>
          </a:p>
        </p:txBody>
      </p:sp>
      <p:sp>
        <p:nvSpPr>
          <p:cNvPr id="534" name="Google Shape;534;p51"/>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52"/>
          <p:cNvSpPr txBox="1">
            <a:spLocks noGrp="1"/>
          </p:cNvSpPr>
          <p:nvPr>
            <p:ph type="body" idx="4294967295"/>
          </p:nvPr>
        </p:nvSpPr>
        <p:spPr>
          <a:xfrm>
            <a:off x="483725" y="1596250"/>
            <a:ext cx="8030400" cy="2986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800"/>
              <a:t>Collect data on 4 conditions:</a:t>
            </a:r>
            <a:endParaRPr sz="1800"/>
          </a:p>
          <a:p>
            <a:pPr marL="457200" lvl="0" indent="-342900" algn="l" rtl="0">
              <a:spcBef>
                <a:spcPts val="600"/>
              </a:spcBef>
              <a:spcAft>
                <a:spcPts val="0"/>
              </a:spcAft>
              <a:buSzPts val="1800"/>
              <a:buChar char="◉"/>
            </a:pPr>
            <a:r>
              <a:rPr lang="en" sz="1800"/>
              <a:t>unaligned polymer without extracellular matrix (control), </a:t>
            </a:r>
            <a:endParaRPr sz="1800"/>
          </a:p>
          <a:p>
            <a:pPr marL="457200" lvl="0" indent="-342900" algn="l" rtl="0">
              <a:spcBef>
                <a:spcPts val="0"/>
              </a:spcBef>
              <a:spcAft>
                <a:spcPts val="0"/>
              </a:spcAft>
              <a:buSzPts val="1800"/>
              <a:buChar char="◉"/>
            </a:pPr>
            <a:r>
              <a:rPr lang="en" sz="1800"/>
              <a:t>aligned polymer without extracellular matrix</a:t>
            </a:r>
            <a:endParaRPr sz="1800"/>
          </a:p>
          <a:p>
            <a:pPr marL="457200" lvl="0" indent="-342900" algn="l" rtl="0">
              <a:spcBef>
                <a:spcPts val="0"/>
              </a:spcBef>
              <a:spcAft>
                <a:spcPts val="0"/>
              </a:spcAft>
              <a:buSzPts val="1800"/>
              <a:buChar char="◉"/>
            </a:pPr>
            <a:r>
              <a:rPr lang="en" sz="1800"/>
              <a:t>aligned polymer with the extracellular matrix</a:t>
            </a:r>
            <a:endParaRPr sz="1800"/>
          </a:p>
          <a:p>
            <a:pPr marL="457200" lvl="0" indent="-342900" algn="l" rtl="0">
              <a:spcBef>
                <a:spcPts val="0"/>
              </a:spcBef>
              <a:spcAft>
                <a:spcPts val="0"/>
              </a:spcAft>
              <a:buSzPts val="1800"/>
              <a:buChar char="◉"/>
            </a:pPr>
            <a:r>
              <a:rPr lang="en" sz="1800"/>
              <a:t>extracellular matrix without polymer</a:t>
            </a:r>
            <a:endParaRPr sz="1800"/>
          </a:p>
          <a:p>
            <a:pPr marL="0" lvl="0" indent="0" algn="l" rtl="0">
              <a:spcBef>
                <a:spcPts val="600"/>
              </a:spcBef>
              <a:spcAft>
                <a:spcPts val="0"/>
              </a:spcAft>
              <a:buClr>
                <a:schemeClr val="dk1"/>
              </a:buClr>
              <a:buSzPts val="1100"/>
              <a:buFont typeface="Arial"/>
              <a:buNone/>
            </a:pPr>
            <a:r>
              <a:rPr lang="en" sz="1800"/>
              <a:t>Assess for cell alignment.</a:t>
            </a:r>
            <a:endParaRPr sz="1800"/>
          </a:p>
          <a:p>
            <a:pPr marL="0" lvl="0" indent="0" algn="l" rtl="0">
              <a:spcBef>
                <a:spcPts val="600"/>
              </a:spcBef>
              <a:spcAft>
                <a:spcPts val="0"/>
              </a:spcAft>
              <a:buNone/>
            </a:pPr>
            <a:endParaRPr>
              <a:latin typeface="Proxima Nova"/>
              <a:ea typeface="Proxima Nova"/>
              <a:cs typeface="Proxima Nova"/>
              <a:sym typeface="Proxima Nova"/>
            </a:endParaRPr>
          </a:p>
        </p:txBody>
      </p:sp>
      <p:sp>
        <p:nvSpPr>
          <p:cNvPr id="540" name="Google Shape;540;p52"/>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Step 4: Test</a:t>
            </a:r>
            <a:endParaRPr/>
          </a:p>
        </p:txBody>
      </p:sp>
      <p:pic>
        <p:nvPicPr>
          <p:cNvPr id="541" name="Google Shape;541;p52"/>
          <p:cNvPicPr preferRelativeResize="0"/>
          <p:nvPr/>
        </p:nvPicPr>
        <p:blipFill>
          <a:blip r:embed="rId3">
            <a:alphaModFix/>
          </a:blip>
          <a:stretch>
            <a:fillRect/>
          </a:stretch>
        </p:blipFill>
        <p:spPr>
          <a:xfrm>
            <a:off x="6538574" y="2571753"/>
            <a:ext cx="1750624" cy="2358138"/>
          </a:xfrm>
          <a:prstGeom prst="rect">
            <a:avLst/>
          </a:prstGeom>
          <a:noFill/>
          <a:ln>
            <a:noFill/>
          </a:ln>
        </p:spPr>
      </p:pic>
      <p:pic>
        <p:nvPicPr>
          <p:cNvPr id="542" name="Google Shape;542;p52"/>
          <p:cNvPicPr preferRelativeResize="0"/>
          <p:nvPr/>
        </p:nvPicPr>
        <p:blipFill>
          <a:blip r:embed="rId4">
            <a:alphaModFix/>
          </a:blip>
          <a:stretch>
            <a:fillRect/>
          </a:stretch>
        </p:blipFill>
        <p:spPr>
          <a:xfrm>
            <a:off x="7196412" y="68487"/>
            <a:ext cx="2154351" cy="282019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3"/>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3"/>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549" name="Google Shape;549;p53"/>
          <p:cNvPicPr preferRelativeResize="0"/>
          <p:nvPr/>
        </p:nvPicPr>
        <p:blipFill>
          <a:blip r:embed="rId3">
            <a:alphaModFix/>
          </a:blip>
          <a:stretch>
            <a:fillRect/>
          </a:stretch>
        </p:blipFill>
        <p:spPr>
          <a:xfrm>
            <a:off x="0" y="195297"/>
            <a:ext cx="9144001" cy="47529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8"/>
          <p:cNvSpPr txBox="1">
            <a:spLocks noGrp="1"/>
          </p:cNvSpPr>
          <p:nvPr>
            <p:ph type="ctrTitle"/>
          </p:nvPr>
        </p:nvSpPr>
        <p:spPr>
          <a:xfrm>
            <a:off x="2022225" y="1693523"/>
            <a:ext cx="378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Background</a:t>
            </a:r>
            <a:endParaRPr sz="2400"/>
          </a:p>
        </p:txBody>
      </p:sp>
      <p:sp>
        <p:nvSpPr>
          <p:cNvPr id="150" name="Google Shape;150;p18"/>
          <p:cNvSpPr txBox="1">
            <a:spLocks noGrp="1"/>
          </p:cNvSpPr>
          <p:nvPr>
            <p:ph type="subTitle" idx="1"/>
          </p:nvPr>
        </p:nvSpPr>
        <p:spPr>
          <a:xfrm>
            <a:off x="2022300" y="2815923"/>
            <a:ext cx="5591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 Abstract, Literature Review</a:t>
            </a:r>
            <a:endParaRPr/>
          </a:p>
        </p:txBody>
      </p:sp>
      <p:sp>
        <p:nvSpPr>
          <p:cNvPr id="151" name="Google Shape;151;p18"/>
          <p:cNvSpPr txBox="1"/>
          <p:nvPr/>
        </p:nvSpPr>
        <p:spPr>
          <a:xfrm>
            <a:off x="1133975" y="2291150"/>
            <a:ext cx="543900" cy="56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Lora"/>
                <a:ea typeface="Lora"/>
                <a:cs typeface="Lora"/>
                <a:sym typeface="Lora"/>
              </a:rPr>
              <a:t>1</a:t>
            </a:r>
            <a:endParaRPr sz="2400">
              <a:latin typeface="Lora"/>
              <a:ea typeface="Lora"/>
              <a:cs typeface="Lora"/>
              <a:sym typeface="Lora"/>
            </a:endParaRPr>
          </a:p>
        </p:txBody>
      </p:sp>
      <p:sp>
        <p:nvSpPr>
          <p:cNvPr id="152" name="Google Shape;152;p18"/>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grpSp>
        <p:nvGrpSpPr>
          <p:cNvPr id="153" name="Google Shape;153;p18"/>
          <p:cNvGrpSpPr/>
          <p:nvPr/>
        </p:nvGrpSpPr>
        <p:grpSpPr>
          <a:xfrm>
            <a:off x="8808498" y="4822145"/>
            <a:ext cx="259291" cy="249004"/>
            <a:chOff x="2594050" y="1631825"/>
            <a:chExt cx="439625" cy="439625"/>
          </a:xfrm>
        </p:grpSpPr>
        <p:sp>
          <p:nvSpPr>
            <p:cNvPr id="154" name="Google Shape;154;p18"/>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8"/>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8"/>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8"/>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54"/>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Overview of Conditions: ECM</a:t>
            </a:r>
            <a:endParaRPr/>
          </a:p>
        </p:txBody>
      </p:sp>
      <p:sp>
        <p:nvSpPr>
          <p:cNvPr id="555" name="Google Shape;555;p54"/>
          <p:cNvSpPr txBox="1">
            <a:spLocks noGrp="1"/>
          </p:cNvSpPr>
          <p:nvPr>
            <p:ph type="body" idx="1"/>
          </p:nvPr>
        </p:nvSpPr>
        <p:spPr>
          <a:xfrm>
            <a:off x="951875" y="1371771"/>
            <a:ext cx="2601300" cy="753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Polymer w/ ECM</a:t>
            </a:r>
            <a:endParaRPr/>
          </a:p>
        </p:txBody>
      </p:sp>
      <p:sp>
        <p:nvSpPr>
          <p:cNvPr id="556" name="Google Shape;556;p54"/>
          <p:cNvSpPr txBox="1">
            <a:spLocks noGrp="1"/>
          </p:cNvSpPr>
          <p:nvPr>
            <p:ph type="body" idx="1"/>
          </p:nvPr>
        </p:nvSpPr>
        <p:spPr>
          <a:xfrm>
            <a:off x="5280350" y="1311671"/>
            <a:ext cx="2601300" cy="753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Polymer w/o ECM</a:t>
            </a:r>
            <a:endParaRPr/>
          </a:p>
        </p:txBody>
      </p:sp>
      <p:sp>
        <p:nvSpPr>
          <p:cNvPr id="557" name="Google Shape;557;p54"/>
          <p:cNvSpPr txBox="1">
            <a:spLocks noGrp="1"/>
          </p:cNvSpPr>
          <p:nvPr>
            <p:ph type="body" idx="1"/>
          </p:nvPr>
        </p:nvSpPr>
        <p:spPr>
          <a:xfrm>
            <a:off x="2612075" y="4268075"/>
            <a:ext cx="4079400" cy="753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Assessing for cell alignment</a:t>
            </a:r>
            <a:endParaRPr/>
          </a:p>
        </p:txBody>
      </p:sp>
      <p:pic>
        <p:nvPicPr>
          <p:cNvPr id="558" name="Google Shape;558;p54"/>
          <p:cNvPicPr preferRelativeResize="0"/>
          <p:nvPr/>
        </p:nvPicPr>
        <p:blipFill>
          <a:blip r:embed="rId3">
            <a:alphaModFix/>
          </a:blip>
          <a:stretch>
            <a:fillRect/>
          </a:stretch>
        </p:blipFill>
        <p:spPr>
          <a:xfrm>
            <a:off x="5537750" y="1879071"/>
            <a:ext cx="2266950" cy="2314575"/>
          </a:xfrm>
          <a:prstGeom prst="rect">
            <a:avLst/>
          </a:prstGeom>
          <a:noFill/>
          <a:ln>
            <a:noFill/>
          </a:ln>
        </p:spPr>
      </p:pic>
      <p:pic>
        <p:nvPicPr>
          <p:cNvPr id="559" name="Google Shape;559;p54"/>
          <p:cNvPicPr preferRelativeResize="0"/>
          <p:nvPr/>
        </p:nvPicPr>
        <p:blipFill>
          <a:blip r:embed="rId4">
            <a:alphaModFix/>
          </a:blip>
          <a:stretch>
            <a:fillRect/>
          </a:stretch>
        </p:blipFill>
        <p:spPr>
          <a:xfrm>
            <a:off x="1081313" y="2138871"/>
            <a:ext cx="2342426" cy="183790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55"/>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Overview of Conditions: Cell</a:t>
            </a:r>
            <a:endParaRPr/>
          </a:p>
        </p:txBody>
      </p:sp>
      <p:sp>
        <p:nvSpPr>
          <p:cNvPr id="565" name="Google Shape;565;p55"/>
          <p:cNvSpPr txBox="1">
            <a:spLocks noGrp="1"/>
          </p:cNvSpPr>
          <p:nvPr>
            <p:ph type="body" idx="1"/>
          </p:nvPr>
        </p:nvSpPr>
        <p:spPr>
          <a:xfrm>
            <a:off x="1644625" y="1371775"/>
            <a:ext cx="1908600" cy="753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3T3 Cells</a:t>
            </a:r>
            <a:endParaRPr/>
          </a:p>
        </p:txBody>
      </p:sp>
      <p:sp>
        <p:nvSpPr>
          <p:cNvPr id="566" name="Google Shape;566;p55"/>
          <p:cNvSpPr txBox="1">
            <a:spLocks noGrp="1"/>
          </p:cNvSpPr>
          <p:nvPr>
            <p:ph type="body" idx="1"/>
          </p:nvPr>
        </p:nvSpPr>
        <p:spPr>
          <a:xfrm>
            <a:off x="5280350" y="1311671"/>
            <a:ext cx="2601300" cy="753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Schwann cells</a:t>
            </a:r>
            <a:endParaRPr/>
          </a:p>
        </p:txBody>
      </p:sp>
      <p:sp>
        <p:nvSpPr>
          <p:cNvPr id="567" name="Google Shape;567;p55"/>
          <p:cNvSpPr txBox="1">
            <a:spLocks noGrp="1"/>
          </p:cNvSpPr>
          <p:nvPr>
            <p:ph type="body" idx="1"/>
          </p:nvPr>
        </p:nvSpPr>
        <p:spPr>
          <a:xfrm>
            <a:off x="1564000" y="4268075"/>
            <a:ext cx="6094800" cy="753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Assessing for cell growth and alignment</a:t>
            </a:r>
            <a:endParaRPr/>
          </a:p>
        </p:txBody>
      </p:sp>
      <p:pic>
        <p:nvPicPr>
          <p:cNvPr id="568" name="Google Shape;568;p55"/>
          <p:cNvPicPr preferRelativeResize="0"/>
          <p:nvPr/>
        </p:nvPicPr>
        <p:blipFill>
          <a:blip r:embed="rId3">
            <a:alphaModFix/>
          </a:blip>
          <a:stretch>
            <a:fillRect/>
          </a:stretch>
        </p:blipFill>
        <p:spPr>
          <a:xfrm>
            <a:off x="238950" y="2138871"/>
            <a:ext cx="4416072" cy="1898004"/>
          </a:xfrm>
          <a:prstGeom prst="rect">
            <a:avLst/>
          </a:prstGeom>
          <a:noFill/>
          <a:ln>
            <a:noFill/>
          </a:ln>
        </p:spPr>
      </p:pic>
      <p:pic>
        <p:nvPicPr>
          <p:cNvPr id="569" name="Google Shape;569;p55"/>
          <p:cNvPicPr preferRelativeResize="0"/>
          <p:nvPr/>
        </p:nvPicPr>
        <p:blipFill>
          <a:blip r:embed="rId4">
            <a:alphaModFix/>
          </a:blip>
          <a:stretch>
            <a:fillRect/>
          </a:stretch>
        </p:blipFill>
        <p:spPr>
          <a:xfrm>
            <a:off x="5097647" y="2138871"/>
            <a:ext cx="3148131" cy="189800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56"/>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Overview of Conditions: Time</a:t>
            </a:r>
            <a:endParaRPr/>
          </a:p>
        </p:txBody>
      </p:sp>
      <p:sp>
        <p:nvSpPr>
          <p:cNvPr id="575" name="Google Shape;575;p56"/>
          <p:cNvSpPr txBox="1">
            <a:spLocks noGrp="1"/>
          </p:cNvSpPr>
          <p:nvPr>
            <p:ph type="body" idx="1"/>
          </p:nvPr>
        </p:nvSpPr>
        <p:spPr>
          <a:xfrm>
            <a:off x="1025550" y="1371775"/>
            <a:ext cx="1128600" cy="753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1 hour</a:t>
            </a:r>
            <a:endParaRPr/>
          </a:p>
        </p:txBody>
      </p:sp>
      <p:sp>
        <p:nvSpPr>
          <p:cNvPr id="576" name="Google Shape;576;p56"/>
          <p:cNvSpPr txBox="1">
            <a:spLocks noGrp="1"/>
          </p:cNvSpPr>
          <p:nvPr>
            <p:ph type="body" idx="1"/>
          </p:nvPr>
        </p:nvSpPr>
        <p:spPr>
          <a:xfrm>
            <a:off x="1564000" y="4268075"/>
            <a:ext cx="6094800" cy="753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Assessing for cell growth and alignment</a:t>
            </a:r>
            <a:endParaRPr/>
          </a:p>
        </p:txBody>
      </p:sp>
      <p:sp>
        <p:nvSpPr>
          <p:cNvPr id="577" name="Google Shape;577;p56"/>
          <p:cNvSpPr txBox="1">
            <a:spLocks noGrp="1"/>
          </p:cNvSpPr>
          <p:nvPr>
            <p:ph type="body" idx="1"/>
          </p:nvPr>
        </p:nvSpPr>
        <p:spPr>
          <a:xfrm>
            <a:off x="3877000" y="1371775"/>
            <a:ext cx="1524600" cy="753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2 hours</a:t>
            </a:r>
            <a:endParaRPr/>
          </a:p>
        </p:txBody>
      </p:sp>
      <p:sp>
        <p:nvSpPr>
          <p:cNvPr id="578" name="Google Shape;578;p56"/>
          <p:cNvSpPr txBox="1">
            <a:spLocks noGrp="1"/>
          </p:cNvSpPr>
          <p:nvPr>
            <p:ph type="body" idx="1"/>
          </p:nvPr>
        </p:nvSpPr>
        <p:spPr>
          <a:xfrm>
            <a:off x="7270300" y="1371775"/>
            <a:ext cx="1524600" cy="753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3 hours</a:t>
            </a:r>
            <a:endParaRPr/>
          </a:p>
        </p:txBody>
      </p:sp>
      <p:pic>
        <p:nvPicPr>
          <p:cNvPr id="579" name="Google Shape;579;p56"/>
          <p:cNvPicPr preferRelativeResize="0"/>
          <p:nvPr/>
        </p:nvPicPr>
        <p:blipFill>
          <a:blip r:embed="rId3">
            <a:alphaModFix/>
          </a:blip>
          <a:stretch>
            <a:fillRect/>
          </a:stretch>
        </p:blipFill>
        <p:spPr>
          <a:xfrm>
            <a:off x="439825" y="2125375"/>
            <a:ext cx="2028969" cy="1837900"/>
          </a:xfrm>
          <a:prstGeom prst="rect">
            <a:avLst/>
          </a:prstGeom>
          <a:noFill/>
          <a:ln>
            <a:noFill/>
          </a:ln>
        </p:spPr>
      </p:pic>
      <p:pic>
        <p:nvPicPr>
          <p:cNvPr id="580" name="Google Shape;580;p56"/>
          <p:cNvPicPr preferRelativeResize="0"/>
          <p:nvPr/>
        </p:nvPicPr>
        <p:blipFill>
          <a:blip r:embed="rId4">
            <a:alphaModFix/>
          </a:blip>
          <a:stretch>
            <a:fillRect/>
          </a:stretch>
        </p:blipFill>
        <p:spPr>
          <a:xfrm>
            <a:off x="3194244" y="2277775"/>
            <a:ext cx="2400861" cy="1837900"/>
          </a:xfrm>
          <a:prstGeom prst="rect">
            <a:avLst/>
          </a:prstGeom>
          <a:noFill/>
          <a:ln>
            <a:noFill/>
          </a:ln>
        </p:spPr>
      </p:pic>
      <p:pic>
        <p:nvPicPr>
          <p:cNvPr id="581" name="Google Shape;581;p56"/>
          <p:cNvPicPr preferRelativeResize="0"/>
          <p:nvPr/>
        </p:nvPicPr>
        <p:blipFill>
          <a:blip r:embed="rId5">
            <a:alphaModFix/>
          </a:blip>
          <a:stretch>
            <a:fillRect/>
          </a:stretch>
        </p:blipFill>
        <p:spPr>
          <a:xfrm>
            <a:off x="6474305" y="2277775"/>
            <a:ext cx="2262741" cy="18379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57"/>
          <p:cNvSpPr txBox="1">
            <a:spLocks noGrp="1"/>
          </p:cNvSpPr>
          <p:nvPr>
            <p:ph type="title"/>
          </p:nvPr>
        </p:nvSpPr>
        <p:spPr>
          <a:xfrm>
            <a:off x="235500" y="2926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Step 4: Test</a:t>
            </a:r>
            <a:endParaRPr/>
          </a:p>
        </p:txBody>
      </p:sp>
      <p:sp>
        <p:nvSpPr>
          <p:cNvPr id="587" name="Google Shape;587;p57"/>
          <p:cNvSpPr txBox="1">
            <a:spLocks noGrp="1"/>
          </p:cNvSpPr>
          <p:nvPr>
            <p:ph type="body" idx="1"/>
          </p:nvPr>
        </p:nvSpPr>
        <p:spPr>
          <a:xfrm>
            <a:off x="5958250" y="4278325"/>
            <a:ext cx="1771800" cy="479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500" b="1"/>
              <a:t>Aligned Polymer</a:t>
            </a:r>
            <a:endParaRPr sz="1500" b="1"/>
          </a:p>
        </p:txBody>
      </p:sp>
      <p:sp>
        <p:nvSpPr>
          <p:cNvPr id="588" name="Google Shape;588;p57"/>
          <p:cNvSpPr txBox="1">
            <a:spLocks noGrp="1"/>
          </p:cNvSpPr>
          <p:nvPr>
            <p:ph type="body" idx="1"/>
          </p:nvPr>
        </p:nvSpPr>
        <p:spPr>
          <a:xfrm>
            <a:off x="1484200" y="4283100"/>
            <a:ext cx="1771800" cy="479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500" b="1"/>
              <a:t>Unaligned Polymer</a:t>
            </a:r>
            <a:endParaRPr sz="1500" b="1"/>
          </a:p>
        </p:txBody>
      </p:sp>
      <p:pic>
        <p:nvPicPr>
          <p:cNvPr id="589" name="Google Shape;589;p57"/>
          <p:cNvPicPr preferRelativeResize="0"/>
          <p:nvPr/>
        </p:nvPicPr>
        <p:blipFill rotWithShape="1">
          <a:blip r:embed="rId3">
            <a:alphaModFix/>
          </a:blip>
          <a:srcRect r="49181"/>
          <a:stretch/>
        </p:blipFill>
        <p:spPr>
          <a:xfrm>
            <a:off x="4824825" y="936750"/>
            <a:ext cx="1698103" cy="3341575"/>
          </a:xfrm>
          <a:prstGeom prst="rect">
            <a:avLst/>
          </a:prstGeom>
          <a:noFill/>
          <a:ln>
            <a:noFill/>
          </a:ln>
        </p:spPr>
      </p:pic>
      <p:pic>
        <p:nvPicPr>
          <p:cNvPr id="590" name="Google Shape;590;p57"/>
          <p:cNvPicPr preferRelativeResize="0"/>
          <p:nvPr/>
        </p:nvPicPr>
        <p:blipFill rotWithShape="1">
          <a:blip r:embed="rId4">
            <a:alphaModFix/>
          </a:blip>
          <a:srcRect l="49181"/>
          <a:stretch/>
        </p:blipFill>
        <p:spPr>
          <a:xfrm>
            <a:off x="574350" y="941525"/>
            <a:ext cx="1698103" cy="3341575"/>
          </a:xfrm>
          <a:prstGeom prst="rect">
            <a:avLst/>
          </a:prstGeom>
          <a:noFill/>
          <a:ln>
            <a:noFill/>
          </a:ln>
        </p:spPr>
      </p:pic>
      <p:pic>
        <p:nvPicPr>
          <p:cNvPr id="591" name="Google Shape;591;p57"/>
          <p:cNvPicPr preferRelativeResize="0"/>
          <p:nvPr/>
        </p:nvPicPr>
        <p:blipFill rotWithShape="1">
          <a:blip r:embed="rId5">
            <a:alphaModFix/>
          </a:blip>
          <a:srcRect l="45280" r="-4417"/>
          <a:stretch/>
        </p:blipFill>
        <p:spPr>
          <a:xfrm>
            <a:off x="6689850" y="936750"/>
            <a:ext cx="1976051" cy="3341575"/>
          </a:xfrm>
          <a:prstGeom prst="rect">
            <a:avLst/>
          </a:prstGeom>
          <a:noFill/>
          <a:ln>
            <a:noFill/>
          </a:ln>
        </p:spPr>
      </p:pic>
      <p:pic>
        <p:nvPicPr>
          <p:cNvPr id="592" name="Google Shape;592;p57"/>
          <p:cNvPicPr preferRelativeResize="0"/>
          <p:nvPr/>
        </p:nvPicPr>
        <p:blipFill rotWithShape="1">
          <a:blip r:embed="rId6">
            <a:alphaModFix/>
          </a:blip>
          <a:srcRect r="49290"/>
          <a:stretch/>
        </p:blipFill>
        <p:spPr>
          <a:xfrm>
            <a:off x="2365600" y="941525"/>
            <a:ext cx="1698103" cy="334864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8"/>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Step 5: Analyze Results</a:t>
            </a:r>
            <a:endParaRPr/>
          </a:p>
        </p:txBody>
      </p:sp>
      <p:sp>
        <p:nvSpPr>
          <p:cNvPr id="598" name="Google Shape;598;p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59"/>
          <p:cNvSpPr txBox="1">
            <a:spLocks noGrp="1"/>
          </p:cNvSpPr>
          <p:nvPr>
            <p:ph type="subTitle" idx="1"/>
          </p:nvPr>
        </p:nvSpPr>
        <p:spPr>
          <a:xfrm>
            <a:off x="2006600" y="2571748"/>
            <a:ext cx="5591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plan to convert our knowledge from lab into classroom engagement</a:t>
            </a:r>
            <a:endParaRPr/>
          </a:p>
        </p:txBody>
      </p:sp>
      <p:sp>
        <p:nvSpPr>
          <p:cNvPr id="604" name="Google Shape;604;p59"/>
          <p:cNvSpPr txBox="1"/>
          <p:nvPr/>
        </p:nvSpPr>
        <p:spPr>
          <a:xfrm>
            <a:off x="1162000" y="2290650"/>
            <a:ext cx="543900" cy="56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highlight>
                  <a:srgbClr val="FFCD00"/>
                </a:highlight>
                <a:latin typeface="Quattrocento Sans"/>
                <a:ea typeface="Quattrocento Sans"/>
                <a:cs typeface="Quattrocento Sans"/>
                <a:sym typeface="Quattrocento Sans"/>
              </a:rPr>
              <a:t>4</a:t>
            </a:r>
            <a:endParaRPr sz="2400">
              <a:latin typeface="Lora"/>
              <a:ea typeface="Lora"/>
              <a:cs typeface="Lora"/>
              <a:sym typeface="Lora"/>
            </a:endParaRPr>
          </a:p>
        </p:txBody>
      </p:sp>
      <p:sp>
        <p:nvSpPr>
          <p:cNvPr id="605" name="Google Shape;605;p59"/>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45</a:t>
            </a:fld>
            <a:endParaRPr/>
          </a:p>
        </p:txBody>
      </p:sp>
      <p:sp>
        <p:nvSpPr>
          <p:cNvPr id="606" name="Google Shape;606;p59"/>
          <p:cNvSpPr txBox="1">
            <a:spLocks noGrp="1"/>
          </p:cNvSpPr>
          <p:nvPr>
            <p:ph type="ctrTitle"/>
          </p:nvPr>
        </p:nvSpPr>
        <p:spPr>
          <a:xfrm>
            <a:off x="1910175" y="2445325"/>
            <a:ext cx="5027400" cy="562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2400">
                <a:solidFill>
                  <a:schemeClr val="dk1"/>
                </a:solidFill>
                <a:latin typeface="Proxima Nova"/>
                <a:ea typeface="Proxima Nova"/>
                <a:cs typeface="Proxima Nova"/>
                <a:sym typeface="Proxima Nova"/>
              </a:rPr>
              <a:t>Classroom Implementation Plans</a:t>
            </a:r>
            <a:endParaRPr sz="24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2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60"/>
          <p:cNvSpPr txBox="1">
            <a:spLocks noGrp="1"/>
          </p:cNvSpPr>
          <p:nvPr>
            <p:ph type="subTitle" idx="1"/>
          </p:nvPr>
        </p:nvSpPr>
        <p:spPr>
          <a:xfrm>
            <a:off x="2022300" y="2815923"/>
            <a:ext cx="5591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2" name="Google Shape;612;p60"/>
          <p:cNvSpPr txBox="1">
            <a:spLocks noGrp="1"/>
          </p:cNvSpPr>
          <p:nvPr>
            <p:ph type="ctrTitle"/>
          </p:nvPr>
        </p:nvSpPr>
        <p:spPr>
          <a:xfrm>
            <a:off x="2022225" y="1693523"/>
            <a:ext cx="378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pic>
        <p:nvPicPr>
          <p:cNvPr id="613" name="Google Shape;613;p60" title="Jul 19, 2019 4 11 PM">
            <a:hlinkClick r:id="rId3"/>
          </p:cNvPr>
          <p:cNvPicPr preferRelativeResize="0"/>
          <p:nvPr/>
        </p:nvPicPr>
        <p:blipFill>
          <a:blip r:embed="rId4">
            <a:alphaModFix/>
          </a:blip>
          <a:stretch>
            <a:fillRect/>
          </a:stretch>
        </p:blipFill>
        <p:spPr>
          <a:xfrm>
            <a:off x="-40575" y="-684100"/>
            <a:ext cx="9144000" cy="651972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617"/>
        <p:cNvGrpSpPr/>
        <p:nvPr/>
      </p:nvGrpSpPr>
      <p:grpSpPr>
        <a:xfrm>
          <a:off x="0" y="0"/>
          <a:ext cx="0" cy="0"/>
          <a:chOff x="0" y="0"/>
          <a:chExt cx="0" cy="0"/>
        </a:xfrm>
      </p:grpSpPr>
      <p:sp>
        <p:nvSpPr>
          <p:cNvPr id="618" name="Google Shape;618;p61"/>
          <p:cNvSpPr txBox="1">
            <a:spLocks noGrp="1"/>
          </p:cNvSpPr>
          <p:nvPr>
            <p:ph type="title"/>
          </p:nvPr>
        </p:nvSpPr>
        <p:spPr>
          <a:xfrm>
            <a:off x="311700" y="29085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Classroom Presentation: Megan</a:t>
            </a:r>
            <a:endParaRPr/>
          </a:p>
        </p:txBody>
      </p:sp>
      <p:sp>
        <p:nvSpPr>
          <p:cNvPr id="619" name="Google Shape;619;p61"/>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Unit Topic: </a:t>
            </a:r>
            <a:r>
              <a:rPr lang="en"/>
              <a:t>Mitosis and the Cell Cycle</a:t>
            </a:r>
            <a:endParaRPr/>
          </a:p>
          <a:p>
            <a:pPr marL="0" lvl="0" indent="0" algn="l" rtl="0">
              <a:spcBef>
                <a:spcPts val="600"/>
              </a:spcBef>
              <a:spcAft>
                <a:spcPts val="0"/>
              </a:spcAft>
              <a:buNone/>
            </a:pPr>
            <a:r>
              <a:rPr lang="en" b="1"/>
              <a:t>Essential Question:</a:t>
            </a:r>
            <a:r>
              <a:rPr lang="en"/>
              <a:t> What happens to the body in space?</a:t>
            </a:r>
            <a:endParaRPr/>
          </a:p>
          <a:p>
            <a:pPr marL="0" lvl="0" indent="0" algn="l" rtl="0">
              <a:spcBef>
                <a:spcPts val="600"/>
              </a:spcBef>
              <a:spcAft>
                <a:spcPts val="0"/>
              </a:spcAft>
              <a:buNone/>
            </a:pPr>
            <a:r>
              <a:rPr lang="en" b="1"/>
              <a:t>Connection to Research</a:t>
            </a:r>
            <a:r>
              <a:rPr lang="en"/>
              <a:t>: Optimizing cell growth for regeneration and healing.</a:t>
            </a:r>
            <a:endParaRPr/>
          </a:p>
          <a:p>
            <a:pPr marL="0" lvl="0" indent="0" algn="l" rtl="0">
              <a:spcBef>
                <a:spcPts val="600"/>
              </a:spcBef>
              <a:spcAft>
                <a:spcPts val="0"/>
              </a:spcAft>
              <a:buNone/>
            </a:pPr>
            <a:endParaRPr/>
          </a:p>
        </p:txBody>
      </p:sp>
      <p:pic>
        <p:nvPicPr>
          <p:cNvPr id="620" name="Google Shape;620;p61"/>
          <p:cNvPicPr preferRelativeResize="0"/>
          <p:nvPr/>
        </p:nvPicPr>
        <p:blipFill>
          <a:blip r:embed="rId3">
            <a:alphaModFix/>
          </a:blip>
          <a:stretch>
            <a:fillRect/>
          </a:stretch>
        </p:blipFill>
        <p:spPr>
          <a:xfrm>
            <a:off x="1932500" y="2721800"/>
            <a:ext cx="1884700" cy="1884700"/>
          </a:xfrm>
          <a:prstGeom prst="rect">
            <a:avLst/>
          </a:prstGeom>
          <a:noFill/>
          <a:ln>
            <a:noFill/>
          </a:ln>
        </p:spPr>
      </p:pic>
      <p:pic>
        <p:nvPicPr>
          <p:cNvPr id="621" name="Google Shape;621;p61"/>
          <p:cNvPicPr preferRelativeResize="0"/>
          <p:nvPr/>
        </p:nvPicPr>
        <p:blipFill>
          <a:blip r:embed="rId4">
            <a:alphaModFix/>
          </a:blip>
          <a:stretch>
            <a:fillRect/>
          </a:stretch>
        </p:blipFill>
        <p:spPr>
          <a:xfrm>
            <a:off x="4189200" y="2767675"/>
            <a:ext cx="3187450" cy="1792950"/>
          </a:xfrm>
          <a:prstGeom prst="rect">
            <a:avLst/>
          </a:prstGeom>
          <a:noFill/>
          <a:ln>
            <a:noFill/>
          </a:ln>
        </p:spPr>
      </p:pic>
      <p:sp>
        <p:nvSpPr>
          <p:cNvPr id="622" name="Google Shape;622;p61"/>
          <p:cNvSpPr txBox="1"/>
          <p:nvPr/>
        </p:nvSpPr>
        <p:spPr>
          <a:xfrm>
            <a:off x="162550" y="4642050"/>
            <a:ext cx="9076500" cy="642900"/>
          </a:xfrm>
          <a:prstGeom prst="rect">
            <a:avLst/>
          </a:prstGeom>
          <a:noFill/>
          <a:ln>
            <a:noFill/>
          </a:ln>
        </p:spPr>
        <p:txBody>
          <a:bodyPr spcFirstLastPara="1" wrap="square" lIns="91425" tIns="91425" rIns="91425" bIns="91425" anchor="t" anchorCtr="0">
            <a:noAutofit/>
          </a:bodyPr>
          <a:lstStyle/>
          <a:p>
            <a:pPr marL="152400" lvl="0" indent="-152400" algn="l" rtl="0">
              <a:lnSpc>
                <a:spcPct val="115000"/>
              </a:lnSpc>
              <a:spcBef>
                <a:spcPts val="0"/>
              </a:spcBef>
              <a:spcAft>
                <a:spcPts val="0"/>
              </a:spcAft>
              <a:buClr>
                <a:schemeClr val="dk1"/>
              </a:buClr>
              <a:buSzPts val="1100"/>
              <a:buFont typeface="Arial"/>
              <a:buNone/>
            </a:pPr>
            <a:r>
              <a:rPr lang="en" sz="1000" i="1">
                <a:solidFill>
                  <a:srgbClr val="333333"/>
                </a:solidFill>
                <a:highlight>
                  <a:srgbClr val="FFE599"/>
                </a:highlight>
                <a:latin typeface="Times New Roman"/>
                <a:ea typeface="Times New Roman"/>
                <a:cs typeface="Times New Roman"/>
                <a:sym typeface="Times New Roman"/>
              </a:rPr>
              <a:t>ISCE Solutions for Class 10 Biology</a:t>
            </a:r>
            <a:r>
              <a:rPr lang="en" sz="1000">
                <a:solidFill>
                  <a:srgbClr val="333333"/>
                </a:solidFill>
                <a:highlight>
                  <a:srgbClr val="FFE599"/>
                </a:highlight>
                <a:latin typeface="Times New Roman"/>
                <a:ea typeface="Times New Roman"/>
                <a:cs typeface="Times New Roman"/>
                <a:sym typeface="Times New Roman"/>
              </a:rPr>
              <a:t>. (n.d.). Retrieved June 27, 2019, from https://www.aplustopper.com/cell-division-icse-solutions-class-10-biology/</a:t>
            </a:r>
            <a:endParaRPr sz="1000">
              <a:solidFill>
                <a:srgbClr val="333333"/>
              </a:solidFill>
              <a:highlight>
                <a:srgbClr val="FFE599"/>
              </a:highlight>
              <a:latin typeface="Times New Roman"/>
              <a:ea typeface="Times New Roman"/>
              <a:cs typeface="Times New Roman"/>
              <a:sym typeface="Times New Roman"/>
            </a:endParaRPr>
          </a:p>
          <a:p>
            <a:pPr marL="152400" lvl="0" indent="-152400" algn="l" rtl="0">
              <a:lnSpc>
                <a:spcPct val="115000"/>
              </a:lnSpc>
              <a:spcBef>
                <a:spcPts val="0"/>
              </a:spcBef>
              <a:spcAft>
                <a:spcPts val="0"/>
              </a:spcAft>
              <a:buClr>
                <a:schemeClr val="dk1"/>
              </a:buClr>
              <a:buSzPts val="1100"/>
              <a:buFont typeface="Arial"/>
              <a:buNone/>
            </a:pPr>
            <a:r>
              <a:rPr lang="en" sz="1000" i="1">
                <a:solidFill>
                  <a:srgbClr val="333333"/>
                </a:solidFill>
                <a:highlight>
                  <a:srgbClr val="FFE599"/>
                </a:highlight>
                <a:latin typeface="Times New Roman"/>
                <a:ea typeface="Times New Roman"/>
                <a:cs typeface="Times New Roman"/>
                <a:sym typeface="Times New Roman"/>
              </a:rPr>
              <a:t>NASA has no protocol for what to do with a dead body in space. </a:t>
            </a:r>
            <a:r>
              <a:rPr lang="en" sz="1000">
                <a:solidFill>
                  <a:srgbClr val="333333"/>
                </a:solidFill>
                <a:highlight>
                  <a:srgbClr val="FFE599"/>
                </a:highlight>
                <a:latin typeface="Times New Roman"/>
                <a:ea typeface="Times New Roman"/>
                <a:cs typeface="Times New Roman"/>
                <a:sym typeface="Times New Roman"/>
              </a:rPr>
              <a:t>(n.d.). Retrieved June 27, 2019, from https://curiosity.com/topics/nasa-has-no-protocol-for-what-to-do-with-a-dead-body-in-space-curiosity/</a:t>
            </a:r>
            <a:endParaRPr sz="1000">
              <a:solidFill>
                <a:srgbClr val="333333"/>
              </a:solidFill>
              <a:highlight>
                <a:srgbClr val="FFE599"/>
              </a:highlight>
              <a:latin typeface="Times New Roman"/>
              <a:ea typeface="Times New Roman"/>
              <a:cs typeface="Times New Roman"/>
              <a:sym typeface="Times New Roman"/>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626"/>
        <p:cNvGrpSpPr/>
        <p:nvPr/>
      </p:nvGrpSpPr>
      <p:grpSpPr>
        <a:xfrm>
          <a:off x="0" y="0"/>
          <a:ext cx="0" cy="0"/>
          <a:chOff x="0" y="0"/>
          <a:chExt cx="0" cy="0"/>
        </a:xfrm>
      </p:grpSpPr>
      <p:sp>
        <p:nvSpPr>
          <p:cNvPr id="627" name="Google Shape;627;p62"/>
          <p:cNvSpPr txBox="1">
            <a:spLocks noGrp="1"/>
          </p:cNvSpPr>
          <p:nvPr>
            <p:ph type="title"/>
          </p:nvPr>
        </p:nvSpPr>
        <p:spPr>
          <a:xfrm>
            <a:off x="311700" y="29085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Classroom Presentation: Megan</a:t>
            </a:r>
            <a:endParaRPr/>
          </a:p>
        </p:txBody>
      </p:sp>
      <p:sp>
        <p:nvSpPr>
          <p:cNvPr id="628" name="Google Shape;628;p62"/>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Challenge:</a:t>
            </a:r>
            <a:r>
              <a:rPr lang="en"/>
              <a:t> Students create a shield to allow yeast cells to continue proliferating under a UV light. </a:t>
            </a:r>
            <a:endParaRPr/>
          </a:p>
          <a:p>
            <a:pPr marL="457200" lvl="0" indent="-381000" algn="l" rtl="0">
              <a:spcBef>
                <a:spcPts val="600"/>
              </a:spcBef>
              <a:spcAft>
                <a:spcPts val="0"/>
              </a:spcAft>
              <a:buSzPts val="2400"/>
              <a:buChar char="-"/>
            </a:pPr>
            <a:r>
              <a:rPr lang="en"/>
              <a:t>UV light simulates the constant radiation exposure astronauts will experience in space.</a:t>
            </a:r>
            <a:endParaRPr/>
          </a:p>
          <a:p>
            <a:pPr marL="0" lvl="0" indent="0" algn="l" rtl="0">
              <a:spcBef>
                <a:spcPts val="600"/>
              </a:spcBef>
              <a:spcAft>
                <a:spcPts val="0"/>
              </a:spcAft>
              <a:buNone/>
            </a:pPr>
            <a:endParaRPr/>
          </a:p>
        </p:txBody>
      </p:sp>
      <p:pic>
        <p:nvPicPr>
          <p:cNvPr id="629" name="Google Shape;629;p62"/>
          <p:cNvPicPr preferRelativeResize="0"/>
          <p:nvPr/>
        </p:nvPicPr>
        <p:blipFill>
          <a:blip r:embed="rId3">
            <a:alphaModFix/>
          </a:blip>
          <a:stretch>
            <a:fillRect/>
          </a:stretch>
        </p:blipFill>
        <p:spPr>
          <a:xfrm>
            <a:off x="3306275" y="2970200"/>
            <a:ext cx="2531450" cy="1423949"/>
          </a:xfrm>
          <a:prstGeom prst="rect">
            <a:avLst/>
          </a:prstGeom>
          <a:noFill/>
          <a:ln>
            <a:noFill/>
          </a:ln>
        </p:spPr>
      </p:pic>
      <p:sp>
        <p:nvSpPr>
          <p:cNvPr id="630" name="Google Shape;630;p62"/>
          <p:cNvSpPr txBox="1"/>
          <p:nvPr/>
        </p:nvSpPr>
        <p:spPr>
          <a:xfrm>
            <a:off x="484025" y="4505975"/>
            <a:ext cx="9076500" cy="415500"/>
          </a:xfrm>
          <a:prstGeom prst="rect">
            <a:avLst/>
          </a:prstGeom>
          <a:noFill/>
          <a:ln>
            <a:noFill/>
          </a:ln>
        </p:spPr>
        <p:txBody>
          <a:bodyPr spcFirstLastPara="1" wrap="square" lIns="91425" tIns="91425" rIns="91425" bIns="91425" anchor="t" anchorCtr="0">
            <a:noAutofit/>
          </a:bodyPr>
          <a:lstStyle/>
          <a:p>
            <a:pPr marL="152400" lvl="0" indent="-152400" algn="l" rtl="0">
              <a:lnSpc>
                <a:spcPct val="115000"/>
              </a:lnSpc>
              <a:spcBef>
                <a:spcPts val="0"/>
              </a:spcBef>
              <a:spcAft>
                <a:spcPts val="0"/>
              </a:spcAft>
              <a:buClr>
                <a:schemeClr val="dk1"/>
              </a:buClr>
              <a:buSzPts val="1100"/>
              <a:buFont typeface="Arial"/>
              <a:buNone/>
            </a:pPr>
            <a:r>
              <a:rPr lang="en" sz="1000" i="1">
                <a:solidFill>
                  <a:srgbClr val="333333"/>
                </a:solidFill>
                <a:highlight>
                  <a:srgbClr val="FFE599"/>
                </a:highlight>
                <a:latin typeface="Times New Roman"/>
                <a:ea typeface="Times New Roman"/>
                <a:cs typeface="Times New Roman"/>
                <a:sym typeface="Times New Roman"/>
              </a:rPr>
              <a:t>NASA investigates effects of space radiation </a:t>
            </a:r>
            <a:r>
              <a:rPr lang="en" sz="1000">
                <a:solidFill>
                  <a:srgbClr val="333333"/>
                </a:solidFill>
                <a:highlight>
                  <a:srgbClr val="FFE599"/>
                </a:highlight>
                <a:latin typeface="Times New Roman"/>
                <a:ea typeface="Times New Roman"/>
                <a:cs typeface="Times New Roman"/>
                <a:sym typeface="Times New Roman"/>
              </a:rPr>
              <a:t>(2017).  Retrieved June 27, 2019, from https://www.youtube.com/watch?v=pltsq2UBzWk</a:t>
            </a:r>
            <a:endParaRPr sz="1000">
              <a:solidFill>
                <a:srgbClr val="333333"/>
              </a:solidFill>
              <a:highlight>
                <a:srgbClr val="FFE599"/>
              </a:highlight>
              <a:latin typeface="Times New Roman"/>
              <a:ea typeface="Times New Roman"/>
              <a:cs typeface="Times New Roman"/>
              <a:sym typeface="Times New Roman"/>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634"/>
        <p:cNvGrpSpPr/>
        <p:nvPr/>
      </p:nvGrpSpPr>
      <p:grpSpPr>
        <a:xfrm>
          <a:off x="0" y="0"/>
          <a:ext cx="0" cy="0"/>
          <a:chOff x="0" y="0"/>
          <a:chExt cx="0" cy="0"/>
        </a:xfrm>
      </p:grpSpPr>
      <p:sp>
        <p:nvSpPr>
          <p:cNvPr id="635" name="Google Shape;635;p63"/>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Activities: Megan </a:t>
            </a:r>
            <a:endParaRPr/>
          </a:p>
        </p:txBody>
      </p:sp>
      <p:sp>
        <p:nvSpPr>
          <p:cNvPr id="636" name="Google Shape;636;p6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SzPts val="2400"/>
              <a:buChar char="◉"/>
            </a:pPr>
            <a:r>
              <a:rPr lang="en"/>
              <a:t>Activity 1: Onion Root Tip Lab	</a:t>
            </a:r>
            <a:endParaRPr/>
          </a:p>
          <a:p>
            <a:pPr marL="457200" lvl="0" indent="-381000" algn="l" rtl="0">
              <a:spcBef>
                <a:spcPts val="0"/>
              </a:spcBef>
              <a:spcAft>
                <a:spcPts val="0"/>
              </a:spcAft>
              <a:buSzPts val="2400"/>
              <a:buChar char="◉"/>
            </a:pPr>
            <a:r>
              <a:rPr lang="en"/>
              <a:t>Activity 2: Engineering Mitosis </a:t>
            </a:r>
            <a:endParaRPr/>
          </a:p>
          <a:p>
            <a:pPr marL="457200" lvl="0" indent="-381000" algn="l" rtl="0">
              <a:spcBef>
                <a:spcPts val="0"/>
              </a:spcBef>
              <a:spcAft>
                <a:spcPts val="0"/>
              </a:spcAft>
              <a:buSzPts val="2400"/>
              <a:buChar char="◉"/>
            </a:pPr>
            <a:r>
              <a:rPr lang="en"/>
              <a:t>Activity 3: Radiation Stations</a:t>
            </a:r>
            <a:endParaRPr/>
          </a:p>
          <a:p>
            <a:pPr marL="457200" lvl="0" indent="-381000" algn="l" rtl="0">
              <a:spcBef>
                <a:spcPts val="0"/>
              </a:spcBef>
              <a:spcAft>
                <a:spcPts val="0"/>
              </a:spcAft>
              <a:buSzPts val="2400"/>
              <a:buChar char="◉"/>
            </a:pPr>
            <a:r>
              <a:rPr lang="en"/>
              <a:t>Activity 4: Challenge - Cellsavers</a:t>
            </a:r>
            <a:endParaRPr/>
          </a:p>
          <a:p>
            <a:pPr marL="0" lvl="0" indent="0" algn="l" rtl="0">
              <a:spcBef>
                <a:spcPts val="60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9"/>
          <p:cNvSpPr txBox="1">
            <a:spLocks noGrp="1"/>
          </p:cNvSpPr>
          <p:nvPr>
            <p:ph type="subTitle" idx="1"/>
          </p:nvPr>
        </p:nvSpPr>
        <p:spPr>
          <a:xfrm>
            <a:off x="2022300" y="2815923"/>
            <a:ext cx="5591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9"/>
          <p:cNvSpPr txBox="1">
            <a:spLocks noGrp="1"/>
          </p:cNvSpPr>
          <p:nvPr>
            <p:ph type="ctrTitle"/>
          </p:nvPr>
        </p:nvSpPr>
        <p:spPr>
          <a:xfrm>
            <a:off x="2022225" y="1693523"/>
            <a:ext cx="378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pic>
        <p:nvPicPr>
          <p:cNvPr id="164" name="Google Shape;164;p19" title="IMG_5515.MOV">
            <a:hlinkClick r:id="rId3"/>
          </p:cNvPr>
          <p:cNvPicPr preferRelativeResize="0"/>
          <p:nvPr/>
        </p:nvPicPr>
        <p:blipFill>
          <a:blip r:embed="rId4">
            <a:alphaModFix/>
          </a:blip>
          <a:stretch>
            <a:fillRect/>
          </a:stretch>
        </p:blipFill>
        <p:spPr>
          <a:xfrm>
            <a:off x="300" y="-882768"/>
            <a:ext cx="9144000" cy="685801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640"/>
        <p:cNvGrpSpPr/>
        <p:nvPr/>
      </p:nvGrpSpPr>
      <p:grpSpPr>
        <a:xfrm>
          <a:off x="0" y="0"/>
          <a:ext cx="0" cy="0"/>
          <a:chOff x="0" y="0"/>
          <a:chExt cx="0" cy="0"/>
        </a:xfrm>
      </p:grpSpPr>
      <p:sp>
        <p:nvSpPr>
          <p:cNvPr id="641" name="Google Shape;641;p64"/>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Activity 1: Onion Root Tip Lab</a:t>
            </a:r>
            <a:endParaRPr/>
          </a:p>
        </p:txBody>
      </p:sp>
      <p:sp>
        <p:nvSpPr>
          <p:cNvPr id="642" name="Google Shape;642;p64"/>
          <p:cNvSpPr txBox="1">
            <a:spLocks noGrp="1"/>
          </p:cNvSpPr>
          <p:nvPr>
            <p:ph type="body" idx="1"/>
          </p:nvPr>
        </p:nvSpPr>
        <p:spPr>
          <a:xfrm>
            <a:off x="311700" y="1152475"/>
            <a:ext cx="8520600" cy="1844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Objective: </a:t>
            </a:r>
            <a:endParaRPr/>
          </a:p>
          <a:p>
            <a:pPr marL="457200" lvl="0" indent="-381000" algn="l" rtl="0">
              <a:spcBef>
                <a:spcPts val="600"/>
              </a:spcBef>
              <a:spcAft>
                <a:spcPts val="0"/>
              </a:spcAft>
              <a:buSzPts val="2400"/>
              <a:buChar char="◉"/>
            </a:pPr>
            <a:r>
              <a:rPr lang="en"/>
              <a:t>Students will uncover cells dividing and be exposed to the process of cell division. </a:t>
            </a:r>
            <a:endParaRPr/>
          </a:p>
          <a:p>
            <a:pPr marL="457200" lvl="0" indent="-381000" algn="l" rtl="0">
              <a:spcBef>
                <a:spcPts val="0"/>
              </a:spcBef>
              <a:spcAft>
                <a:spcPts val="0"/>
              </a:spcAft>
              <a:buSzPts val="2400"/>
              <a:buChar char="◉"/>
            </a:pPr>
            <a:r>
              <a:rPr lang="en"/>
              <a:t>Leads students to begin to ask guiding/essential questions</a:t>
            </a:r>
            <a:endParaRPr/>
          </a:p>
          <a:p>
            <a:pPr marL="0" lvl="0" indent="0" algn="l" rtl="0">
              <a:spcBef>
                <a:spcPts val="600"/>
              </a:spcBef>
              <a:spcAft>
                <a:spcPts val="0"/>
              </a:spcAft>
              <a:buNone/>
            </a:pPr>
            <a:endParaRPr/>
          </a:p>
        </p:txBody>
      </p:sp>
      <p:pic>
        <p:nvPicPr>
          <p:cNvPr id="643" name="Google Shape;643;p64"/>
          <p:cNvPicPr preferRelativeResize="0"/>
          <p:nvPr/>
        </p:nvPicPr>
        <p:blipFill>
          <a:blip r:embed="rId3">
            <a:alphaModFix/>
          </a:blip>
          <a:stretch>
            <a:fillRect/>
          </a:stretch>
        </p:blipFill>
        <p:spPr>
          <a:xfrm>
            <a:off x="390850" y="2996650"/>
            <a:ext cx="1905000" cy="2057400"/>
          </a:xfrm>
          <a:prstGeom prst="rect">
            <a:avLst/>
          </a:prstGeom>
          <a:noFill/>
          <a:ln>
            <a:noFill/>
          </a:ln>
        </p:spPr>
      </p:pic>
      <p:sp>
        <p:nvSpPr>
          <p:cNvPr id="644" name="Google Shape;644;p64"/>
          <p:cNvSpPr txBox="1"/>
          <p:nvPr/>
        </p:nvSpPr>
        <p:spPr>
          <a:xfrm>
            <a:off x="2487900" y="3536150"/>
            <a:ext cx="3018900" cy="10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i="1">
                <a:solidFill>
                  <a:srgbClr val="333333"/>
                </a:solidFill>
                <a:highlight>
                  <a:srgbClr val="FEF1D2"/>
                </a:highlight>
                <a:latin typeface="Times New Roman"/>
                <a:ea typeface="Times New Roman"/>
                <a:cs typeface="Times New Roman"/>
                <a:sym typeface="Times New Roman"/>
              </a:rPr>
              <a:t>Cells in the Tip of the Onion Root</a:t>
            </a:r>
            <a:r>
              <a:rPr lang="en" sz="1200">
                <a:solidFill>
                  <a:srgbClr val="333333"/>
                </a:solidFill>
                <a:highlight>
                  <a:srgbClr val="FEF1D2"/>
                </a:highlight>
                <a:latin typeface="Times New Roman"/>
                <a:ea typeface="Times New Roman"/>
                <a:cs typeface="Times New Roman"/>
                <a:sym typeface="Times New Roman"/>
              </a:rPr>
              <a:t>. (n.d.). Retrieved from http://www.biology.arizona.edu/cell_bio/activities/cell_cycle/cell_cycle.html (Originally photographed 2004, April)</a:t>
            </a:r>
            <a:endParaRPr>
              <a:latin typeface="Quattrocento Sans"/>
              <a:ea typeface="Quattrocento Sans"/>
              <a:cs typeface="Quattrocento Sans"/>
              <a:sym typeface="Quattrocento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648"/>
        <p:cNvGrpSpPr/>
        <p:nvPr/>
      </p:nvGrpSpPr>
      <p:grpSpPr>
        <a:xfrm>
          <a:off x="0" y="0"/>
          <a:ext cx="0" cy="0"/>
          <a:chOff x="0" y="0"/>
          <a:chExt cx="0" cy="0"/>
        </a:xfrm>
      </p:grpSpPr>
      <p:sp>
        <p:nvSpPr>
          <p:cNvPr id="649" name="Google Shape;649;p65"/>
          <p:cNvSpPr txBox="1">
            <a:spLocks noGrp="1"/>
          </p:cNvSpPr>
          <p:nvPr>
            <p:ph type="title"/>
          </p:nvPr>
        </p:nvSpPr>
        <p:spPr>
          <a:xfrm>
            <a:off x="157975" y="16547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Activity 2: “Let’s Make like a Cell and SPLIT!” </a:t>
            </a:r>
            <a:endParaRPr/>
          </a:p>
        </p:txBody>
      </p:sp>
      <p:sp>
        <p:nvSpPr>
          <p:cNvPr id="650" name="Google Shape;650;p65"/>
          <p:cNvSpPr txBox="1">
            <a:spLocks noGrp="1"/>
          </p:cNvSpPr>
          <p:nvPr>
            <p:ph type="body" idx="1"/>
          </p:nvPr>
        </p:nvSpPr>
        <p:spPr>
          <a:xfrm>
            <a:off x="311700" y="738175"/>
            <a:ext cx="5866200" cy="341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Objectives: </a:t>
            </a:r>
            <a:endParaRPr/>
          </a:p>
          <a:p>
            <a:pPr marL="457200" lvl="0" indent="-381000" algn="l" rtl="0">
              <a:spcBef>
                <a:spcPts val="600"/>
              </a:spcBef>
              <a:spcAft>
                <a:spcPts val="0"/>
              </a:spcAft>
              <a:buSzPts val="2400"/>
              <a:buChar char="◉"/>
            </a:pPr>
            <a:r>
              <a:rPr lang="en"/>
              <a:t>Students will determine the steps that occur during mitosis by figuring out the “problems” a cell may encounter while undergoing mitosis</a:t>
            </a:r>
            <a:endParaRPr/>
          </a:p>
          <a:p>
            <a:pPr marL="0" lvl="0" indent="0" algn="l" rtl="0">
              <a:spcBef>
                <a:spcPts val="600"/>
              </a:spcBef>
              <a:spcAft>
                <a:spcPts val="0"/>
              </a:spcAft>
              <a:buNone/>
            </a:pPr>
            <a:endParaRPr/>
          </a:p>
          <a:p>
            <a:pPr marL="457200" lvl="0" indent="-381000" algn="l" rtl="0">
              <a:spcBef>
                <a:spcPts val="600"/>
              </a:spcBef>
              <a:spcAft>
                <a:spcPts val="0"/>
              </a:spcAft>
              <a:buSzPts val="2400"/>
              <a:buChar char="◉"/>
            </a:pPr>
            <a:r>
              <a:rPr lang="en"/>
              <a:t>Students will model solutions to these problems the cell faces. </a:t>
            </a: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pic>
        <p:nvPicPr>
          <p:cNvPr id="651" name="Google Shape;651;p65"/>
          <p:cNvPicPr preferRelativeResize="0"/>
          <p:nvPr/>
        </p:nvPicPr>
        <p:blipFill>
          <a:blip r:embed="rId3">
            <a:alphaModFix/>
          </a:blip>
          <a:stretch>
            <a:fillRect/>
          </a:stretch>
        </p:blipFill>
        <p:spPr>
          <a:xfrm>
            <a:off x="6359450" y="264376"/>
            <a:ext cx="2543825" cy="2830475"/>
          </a:xfrm>
          <a:prstGeom prst="rect">
            <a:avLst/>
          </a:prstGeom>
          <a:noFill/>
          <a:ln>
            <a:noFill/>
          </a:ln>
        </p:spPr>
      </p:pic>
      <p:sp>
        <p:nvSpPr>
          <p:cNvPr id="652" name="Google Shape;652;p65"/>
          <p:cNvSpPr txBox="1"/>
          <p:nvPr/>
        </p:nvSpPr>
        <p:spPr>
          <a:xfrm>
            <a:off x="6708925" y="3466275"/>
            <a:ext cx="1969500" cy="3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Quattrocento Sans"/>
              <a:ea typeface="Quattrocento Sans"/>
              <a:cs typeface="Quattrocento Sans"/>
              <a:sym typeface="Quattrocento Sans"/>
            </a:endParaRPr>
          </a:p>
        </p:txBody>
      </p:sp>
      <p:sp>
        <p:nvSpPr>
          <p:cNvPr id="653" name="Google Shape;653;p65"/>
          <p:cNvSpPr txBox="1"/>
          <p:nvPr/>
        </p:nvSpPr>
        <p:spPr>
          <a:xfrm>
            <a:off x="6415400" y="3256625"/>
            <a:ext cx="2557800" cy="8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33333"/>
                </a:solidFill>
                <a:highlight>
                  <a:srgbClr val="FEF1D2"/>
                </a:highlight>
                <a:latin typeface="Times New Roman"/>
                <a:ea typeface="Times New Roman"/>
                <a:cs typeface="Times New Roman"/>
                <a:sym typeface="Times New Roman"/>
              </a:rPr>
              <a:t>Coverly, D. (2008, August 14). </a:t>
            </a:r>
            <a:r>
              <a:rPr lang="en" sz="1200" i="1">
                <a:solidFill>
                  <a:srgbClr val="333333"/>
                </a:solidFill>
                <a:highlight>
                  <a:srgbClr val="FEF1D2"/>
                </a:highlight>
                <a:latin typeface="Times New Roman"/>
                <a:ea typeface="Times New Roman"/>
                <a:cs typeface="Times New Roman"/>
                <a:sym typeface="Times New Roman"/>
              </a:rPr>
              <a:t>Speed Bump</a:t>
            </a:r>
            <a:r>
              <a:rPr lang="en" sz="1200">
                <a:solidFill>
                  <a:srgbClr val="333333"/>
                </a:solidFill>
                <a:highlight>
                  <a:srgbClr val="FEF1D2"/>
                </a:highlight>
                <a:latin typeface="Times New Roman"/>
                <a:ea typeface="Times New Roman"/>
                <a:cs typeface="Times New Roman"/>
                <a:sym typeface="Times New Roman"/>
              </a:rPr>
              <a:t> [Cartoon]. Retrieved from http://www.thecomicstrips.com/store/add.php?iid=25868</a:t>
            </a:r>
            <a:endParaRPr>
              <a:latin typeface="Quattrocento Sans"/>
              <a:ea typeface="Quattrocento Sans"/>
              <a:cs typeface="Quattrocento Sans"/>
              <a:sym typeface="Quattrocento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657"/>
        <p:cNvGrpSpPr/>
        <p:nvPr/>
      </p:nvGrpSpPr>
      <p:grpSpPr>
        <a:xfrm>
          <a:off x="0" y="0"/>
          <a:ext cx="0" cy="0"/>
          <a:chOff x="0" y="0"/>
          <a:chExt cx="0" cy="0"/>
        </a:xfrm>
      </p:grpSpPr>
      <p:sp>
        <p:nvSpPr>
          <p:cNvPr id="658" name="Google Shape;658;p66"/>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Activity 3: Radiation Stations</a:t>
            </a:r>
            <a:endParaRPr/>
          </a:p>
        </p:txBody>
      </p:sp>
      <p:sp>
        <p:nvSpPr>
          <p:cNvPr id="659" name="Google Shape;659;p6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Objective:</a:t>
            </a:r>
            <a:endParaRPr/>
          </a:p>
          <a:p>
            <a:pPr marL="457200" lvl="0" indent="-381000" algn="l" rtl="0">
              <a:spcBef>
                <a:spcPts val="600"/>
              </a:spcBef>
              <a:spcAft>
                <a:spcPts val="0"/>
              </a:spcAft>
              <a:buSzPts val="2400"/>
              <a:buChar char="◉"/>
            </a:pPr>
            <a:r>
              <a:rPr lang="en"/>
              <a:t>Students will be able to describe what radiation is, how it forms, and how it impacts human bodies. </a:t>
            </a:r>
            <a:endParaRPr/>
          </a:p>
          <a:p>
            <a:pPr marL="0" lvl="0" indent="0" algn="l" rtl="0">
              <a:spcBef>
                <a:spcPts val="600"/>
              </a:spcBef>
              <a:spcAft>
                <a:spcPts val="0"/>
              </a:spcAft>
              <a:buNone/>
            </a:pPr>
            <a:endParaRPr/>
          </a:p>
          <a:p>
            <a:pPr marL="457200" lvl="0" indent="-381000" algn="l" rtl="0">
              <a:spcBef>
                <a:spcPts val="600"/>
              </a:spcBef>
              <a:spcAft>
                <a:spcPts val="0"/>
              </a:spcAft>
              <a:buSzPts val="2400"/>
              <a:buChar char="◉"/>
            </a:pPr>
            <a:r>
              <a:rPr lang="en"/>
              <a:t>Exposure to articles, YouTube videos, modeling stations, etc… will allow students to start to put the pieces together in order for them to “create” the desired challenge.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663"/>
        <p:cNvGrpSpPr/>
        <p:nvPr/>
      </p:nvGrpSpPr>
      <p:grpSpPr>
        <a:xfrm>
          <a:off x="0" y="0"/>
          <a:ext cx="0" cy="0"/>
          <a:chOff x="0" y="0"/>
          <a:chExt cx="0" cy="0"/>
        </a:xfrm>
      </p:grpSpPr>
      <p:sp>
        <p:nvSpPr>
          <p:cNvPr id="664" name="Google Shape;664;p67"/>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Activity 4: Cellsavers </a:t>
            </a:r>
            <a:endParaRPr/>
          </a:p>
        </p:txBody>
      </p:sp>
      <p:sp>
        <p:nvSpPr>
          <p:cNvPr id="665" name="Google Shape;665;p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Objectives: </a:t>
            </a:r>
            <a:endParaRPr/>
          </a:p>
          <a:p>
            <a:pPr marL="457200" lvl="0" indent="-381000" algn="l" rtl="0">
              <a:spcBef>
                <a:spcPts val="600"/>
              </a:spcBef>
              <a:spcAft>
                <a:spcPts val="0"/>
              </a:spcAft>
              <a:buSzPts val="2400"/>
              <a:buChar char="◉"/>
            </a:pPr>
            <a:r>
              <a:rPr lang="en"/>
              <a:t>Students will identify radiation as a critical issue to overcome before long term space flight occurs. </a:t>
            </a:r>
            <a:endParaRPr/>
          </a:p>
          <a:p>
            <a:pPr marL="0" lvl="0" indent="0" algn="l" rtl="0">
              <a:spcBef>
                <a:spcPts val="600"/>
              </a:spcBef>
              <a:spcAft>
                <a:spcPts val="0"/>
              </a:spcAft>
              <a:buNone/>
            </a:pPr>
            <a:endParaRPr/>
          </a:p>
          <a:p>
            <a:pPr marL="457200" lvl="0" indent="-381000" algn="l" rtl="0">
              <a:spcBef>
                <a:spcPts val="600"/>
              </a:spcBef>
              <a:spcAft>
                <a:spcPts val="0"/>
              </a:spcAft>
              <a:buSzPts val="2400"/>
              <a:buChar char="◉"/>
            </a:pPr>
            <a:r>
              <a:rPr lang="en"/>
              <a:t>Students will then create a shield out of different materials that could help yeast cells survive and proliferate.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68"/>
          <p:cNvSpPr txBox="1">
            <a:spLocks noGrp="1"/>
          </p:cNvSpPr>
          <p:nvPr>
            <p:ph type="title"/>
          </p:nvPr>
        </p:nvSpPr>
        <p:spPr>
          <a:xfrm>
            <a:off x="76200" y="123550"/>
            <a:ext cx="86925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Classroom Presentation: Akshayaa</a:t>
            </a:r>
            <a:endParaRPr sz="2400"/>
          </a:p>
        </p:txBody>
      </p:sp>
      <p:sp>
        <p:nvSpPr>
          <p:cNvPr id="671" name="Google Shape;671;p68"/>
          <p:cNvSpPr txBox="1">
            <a:spLocks noGrp="1"/>
          </p:cNvSpPr>
          <p:nvPr>
            <p:ph type="body" idx="1"/>
          </p:nvPr>
        </p:nvSpPr>
        <p:spPr>
          <a:xfrm>
            <a:off x="88050" y="598400"/>
            <a:ext cx="8520600" cy="341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Unit Topic: </a:t>
            </a:r>
            <a:r>
              <a:rPr lang="en"/>
              <a:t>Homeostasis and Feedback</a:t>
            </a:r>
            <a:endParaRPr/>
          </a:p>
          <a:p>
            <a:pPr marL="0" lvl="0" indent="0" algn="l" rtl="0">
              <a:spcBef>
                <a:spcPts val="600"/>
              </a:spcBef>
              <a:spcAft>
                <a:spcPts val="0"/>
              </a:spcAft>
              <a:buNone/>
            </a:pPr>
            <a:r>
              <a:rPr lang="en" b="1"/>
              <a:t>Essential Question:</a:t>
            </a:r>
            <a:r>
              <a:rPr lang="en"/>
              <a:t> Why do certain diseases cause pain? How can that pain be relieved?</a:t>
            </a:r>
            <a:endParaRPr/>
          </a:p>
          <a:p>
            <a:pPr marL="0" lvl="0" indent="0" algn="l" rtl="0">
              <a:spcBef>
                <a:spcPts val="600"/>
              </a:spcBef>
              <a:spcAft>
                <a:spcPts val="0"/>
              </a:spcAft>
              <a:buNone/>
            </a:pPr>
            <a:r>
              <a:rPr lang="en" b="1"/>
              <a:t>Connection to Research: </a:t>
            </a:r>
            <a:r>
              <a:rPr lang="en"/>
              <a:t>Biocompatible scaffolds could aid in nerve regeneration, and nerves regulate body function and communication.</a:t>
            </a:r>
            <a:endParaRPr/>
          </a:p>
          <a:p>
            <a:pPr marL="0" lvl="0" indent="0" algn="l" rtl="0">
              <a:spcBef>
                <a:spcPts val="600"/>
              </a:spcBef>
              <a:spcAft>
                <a:spcPts val="0"/>
              </a:spcAft>
              <a:buNone/>
            </a:pPr>
            <a:endParaRPr b="1"/>
          </a:p>
        </p:txBody>
      </p:sp>
      <p:pic>
        <p:nvPicPr>
          <p:cNvPr id="672" name="Google Shape;672;p68"/>
          <p:cNvPicPr preferRelativeResize="0"/>
          <p:nvPr/>
        </p:nvPicPr>
        <p:blipFill rotWithShape="1">
          <a:blip r:embed="rId3">
            <a:alphaModFix/>
          </a:blip>
          <a:srcRect t="73815"/>
          <a:stretch/>
        </p:blipFill>
        <p:spPr>
          <a:xfrm>
            <a:off x="1905000" y="3386000"/>
            <a:ext cx="5334000" cy="1232076"/>
          </a:xfrm>
          <a:prstGeom prst="rect">
            <a:avLst/>
          </a:prstGeom>
          <a:noFill/>
          <a:ln>
            <a:noFill/>
          </a:ln>
        </p:spPr>
      </p:pic>
      <p:sp>
        <p:nvSpPr>
          <p:cNvPr id="673" name="Google Shape;673;p68"/>
          <p:cNvSpPr txBox="1"/>
          <p:nvPr/>
        </p:nvSpPr>
        <p:spPr>
          <a:xfrm>
            <a:off x="10150" y="4869375"/>
            <a:ext cx="9076500" cy="415500"/>
          </a:xfrm>
          <a:prstGeom prst="rect">
            <a:avLst/>
          </a:prstGeom>
          <a:noFill/>
          <a:ln>
            <a:noFill/>
          </a:ln>
        </p:spPr>
        <p:txBody>
          <a:bodyPr spcFirstLastPara="1" wrap="square" lIns="91425" tIns="91425" rIns="91425" bIns="91425" anchor="t" anchorCtr="0">
            <a:noAutofit/>
          </a:bodyPr>
          <a:lstStyle/>
          <a:p>
            <a:pPr marL="152400" lvl="0" indent="-152400" algn="l" rtl="0">
              <a:lnSpc>
                <a:spcPct val="115000"/>
              </a:lnSpc>
              <a:spcBef>
                <a:spcPts val="0"/>
              </a:spcBef>
              <a:spcAft>
                <a:spcPts val="0"/>
              </a:spcAft>
              <a:buClr>
                <a:schemeClr val="dk1"/>
              </a:buClr>
              <a:buSzPts val="1100"/>
              <a:buFont typeface="Arial"/>
              <a:buNone/>
            </a:pPr>
            <a:r>
              <a:rPr lang="en" sz="1000" i="1">
                <a:solidFill>
                  <a:srgbClr val="333333"/>
                </a:solidFill>
                <a:highlight>
                  <a:srgbClr val="FFE599"/>
                </a:highlight>
                <a:latin typeface="Times New Roman"/>
                <a:ea typeface="Times New Roman"/>
                <a:cs typeface="Times New Roman"/>
                <a:sym typeface="Times New Roman"/>
              </a:rPr>
              <a:t>Biomaterials for nerve regeneration </a:t>
            </a:r>
            <a:r>
              <a:rPr lang="en" sz="1000">
                <a:solidFill>
                  <a:srgbClr val="333333"/>
                </a:solidFill>
                <a:highlight>
                  <a:srgbClr val="FFE599"/>
                </a:highlight>
                <a:latin typeface="Times New Roman"/>
                <a:ea typeface="Times New Roman"/>
                <a:cs typeface="Times New Roman"/>
                <a:sym typeface="Times New Roman"/>
              </a:rPr>
              <a:t>(2009).  Retrieved June 27, 2019, from http://chen2820.pbworks.com/w/page/11951452/Biomaterials%20for%20nerve%20regeneration</a:t>
            </a:r>
            <a:endParaRPr sz="1000">
              <a:solidFill>
                <a:srgbClr val="333333"/>
              </a:solidFill>
              <a:highlight>
                <a:srgbClr val="FFE599"/>
              </a:highlight>
              <a:latin typeface="Times New Roman"/>
              <a:ea typeface="Times New Roman"/>
              <a:cs typeface="Times New Roman"/>
              <a:sym typeface="Times New Roman"/>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69"/>
          <p:cNvSpPr txBox="1">
            <a:spLocks noGrp="1"/>
          </p:cNvSpPr>
          <p:nvPr>
            <p:ph type="title"/>
          </p:nvPr>
        </p:nvSpPr>
        <p:spPr>
          <a:xfrm>
            <a:off x="171925" y="12355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Classroom Presentation: Akshayaa</a:t>
            </a:r>
            <a:endParaRPr sz="2400"/>
          </a:p>
        </p:txBody>
      </p:sp>
      <p:sp>
        <p:nvSpPr>
          <p:cNvPr id="679" name="Google Shape;679;p69"/>
          <p:cNvSpPr txBox="1">
            <a:spLocks noGrp="1"/>
          </p:cNvSpPr>
          <p:nvPr>
            <p:ph type="body" idx="1"/>
          </p:nvPr>
        </p:nvSpPr>
        <p:spPr>
          <a:xfrm>
            <a:off x="171925" y="790075"/>
            <a:ext cx="8979000" cy="3148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Connection to Research:  </a:t>
            </a:r>
            <a:r>
              <a:rPr lang="en"/>
              <a:t>Wound healing starts with homeostasis. Biocompatible scaffolds can aid in nerve regeneration, and nerves regulate body function and communication.</a:t>
            </a:r>
            <a:endParaRPr/>
          </a:p>
          <a:p>
            <a:pPr marL="0" lvl="0" indent="0" algn="l" rtl="0">
              <a:spcBef>
                <a:spcPts val="600"/>
              </a:spcBef>
              <a:spcAft>
                <a:spcPts val="0"/>
              </a:spcAft>
              <a:buNone/>
            </a:pPr>
            <a:r>
              <a:rPr lang="en" b="1"/>
              <a:t>Challenge:</a:t>
            </a:r>
            <a:r>
              <a:rPr lang="en"/>
              <a:t> Students will design and test a product or plan for patients with different conditions that cause pain.</a:t>
            </a:r>
            <a:endParaRPr b="1"/>
          </a:p>
        </p:txBody>
      </p:sp>
      <p:pic>
        <p:nvPicPr>
          <p:cNvPr id="680" name="Google Shape;680;p69"/>
          <p:cNvPicPr preferRelativeResize="0"/>
          <p:nvPr/>
        </p:nvPicPr>
        <p:blipFill>
          <a:blip r:embed="rId3">
            <a:alphaModFix/>
          </a:blip>
          <a:stretch>
            <a:fillRect/>
          </a:stretch>
        </p:blipFill>
        <p:spPr>
          <a:xfrm>
            <a:off x="3207619" y="3160369"/>
            <a:ext cx="2596926" cy="1764675"/>
          </a:xfrm>
          <a:prstGeom prst="rect">
            <a:avLst/>
          </a:prstGeom>
          <a:noFill/>
          <a:ln>
            <a:noFill/>
          </a:ln>
        </p:spPr>
      </p:pic>
      <p:sp>
        <p:nvSpPr>
          <p:cNvPr id="681" name="Google Shape;681;p69"/>
          <p:cNvSpPr txBox="1"/>
          <p:nvPr/>
        </p:nvSpPr>
        <p:spPr>
          <a:xfrm>
            <a:off x="162550" y="4869375"/>
            <a:ext cx="9076500" cy="415500"/>
          </a:xfrm>
          <a:prstGeom prst="rect">
            <a:avLst/>
          </a:prstGeom>
          <a:noFill/>
          <a:ln>
            <a:noFill/>
          </a:ln>
        </p:spPr>
        <p:txBody>
          <a:bodyPr spcFirstLastPara="1" wrap="square" lIns="91425" tIns="91425" rIns="91425" bIns="91425" anchor="t" anchorCtr="0">
            <a:noAutofit/>
          </a:bodyPr>
          <a:lstStyle/>
          <a:p>
            <a:pPr marL="152400" lvl="0" indent="-152400" algn="l" rtl="0">
              <a:lnSpc>
                <a:spcPct val="115000"/>
              </a:lnSpc>
              <a:spcBef>
                <a:spcPts val="0"/>
              </a:spcBef>
              <a:spcAft>
                <a:spcPts val="0"/>
              </a:spcAft>
              <a:buClr>
                <a:schemeClr val="dk1"/>
              </a:buClr>
              <a:buSzPts val="1100"/>
              <a:buFont typeface="Arial"/>
              <a:buNone/>
            </a:pPr>
            <a:r>
              <a:rPr lang="en" sz="1000" i="1">
                <a:solidFill>
                  <a:srgbClr val="333333"/>
                </a:solidFill>
                <a:highlight>
                  <a:srgbClr val="FFE599"/>
                </a:highlight>
                <a:latin typeface="Times New Roman"/>
                <a:ea typeface="Times New Roman"/>
                <a:cs typeface="Times New Roman"/>
                <a:sym typeface="Times New Roman"/>
              </a:rPr>
              <a:t>NERVE pain  </a:t>
            </a:r>
            <a:r>
              <a:rPr lang="en" sz="1000">
                <a:solidFill>
                  <a:srgbClr val="333333"/>
                </a:solidFill>
                <a:highlight>
                  <a:srgbClr val="FFE599"/>
                </a:highlight>
                <a:latin typeface="Times New Roman"/>
                <a:ea typeface="Times New Roman"/>
                <a:cs typeface="Times New Roman"/>
                <a:sym typeface="Times New Roman"/>
              </a:rPr>
              <a:t>(2016).  Retrieved June 27, 2019, from https://www.rxlist.com/nerve_pain_slideshow/article.htmh</a:t>
            </a:r>
            <a:endParaRPr sz="1000">
              <a:solidFill>
                <a:srgbClr val="333333"/>
              </a:solidFill>
              <a:highlight>
                <a:srgbClr val="FFE599"/>
              </a:highlight>
              <a:latin typeface="Times New Roman"/>
              <a:ea typeface="Times New Roman"/>
              <a:cs typeface="Times New Roman"/>
              <a:sym typeface="Times New Roman"/>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70"/>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Activities: Akshayaa</a:t>
            </a:r>
            <a:endParaRPr/>
          </a:p>
        </p:txBody>
      </p:sp>
      <p:sp>
        <p:nvSpPr>
          <p:cNvPr id="687" name="Google Shape;687;p7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SzPts val="2400"/>
              <a:buAutoNum type="arabicPeriod"/>
            </a:pPr>
            <a:r>
              <a:rPr lang="en"/>
              <a:t>Ouch! Why did that hurt?</a:t>
            </a:r>
            <a:endParaRPr/>
          </a:p>
          <a:p>
            <a:pPr marL="457200" lvl="0" indent="-381000" algn="l" rtl="0">
              <a:spcBef>
                <a:spcPts val="0"/>
              </a:spcBef>
              <a:spcAft>
                <a:spcPts val="0"/>
              </a:spcAft>
              <a:buSzPts val="2400"/>
              <a:buAutoNum type="arabicPeriod"/>
            </a:pPr>
            <a:r>
              <a:rPr lang="en"/>
              <a:t>Planaria Experiment</a:t>
            </a:r>
            <a:endParaRPr/>
          </a:p>
          <a:p>
            <a:pPr marL="457200" lvl="0" indent="-381000" algn="l" rtl="0">
              <a:spcBef>
                <a:spcPts val="0"/>
              </a:spcBef>
              <a:spcAft>
                <a:spcPts val="0"/>
              </a:spcAft>
              <a:buSzPts val="2400"/>
              <a:buAutoNum type="arabicPeriod"/>
            </a:pPr>
            <a:r>
              <a:rPr lang="en"/>
              <a:t>Data Collection and Research</a:t>
            </a:r>
            <a:endParaRPr/>
          </a:p>
          <a:p>
            <a:pPr marL="457200" lvl="0" indent="-381000" algn="l" rtl="0">
              <a:spcBef>
                <a:spcPts val="0"/>
              </a:spcBef>
              <a:spcAft>
                <a:spcPts val="0"/>
              </a:spcAft>
              <a:buSzPts val="2400"/>
              <a:buAutoNum type="arabicPeriod"/>
            </a:pPr>
            <a:r>
              <a:rPr lang="en"/>
              <a:t>Let’s DTEC a Solution - Design, Test, Evaluate, Communicate!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71"/>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Activity 1: Ouch! Why did that hurt?</a:t>
            </a:r>
            <a:endParaRPr/>
          </a:p>
        </p:txBody>
      </p:sp>
      <p:sp>
        <p:nvSpPr>
          <p:cNvPr id="693" name="Google Shape;693;p71"/>
          <p:cNvSpPr txBox="1">
            <a:spLocks noGrp="1"/>
          </p:cNvSpPr>
          <p:nvPr>
            <p:ph type="body" idx="1"/>
          </p:nvPr>
        </p:nvSpPr>
        <p:spPr>
          <a:xfrm>
            <a:off x="311700" y="847675"/>
            <a:ext cx="8520600" cy="1844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Students will be able to:</a:t>
            </a:r>
            <a:endParaRPr/>
          </a:p>
          <a:p>
            <a:pPr marL="0" lvl="0" indent="0" algn="l" rtl="0">
              <a:spcBef>
                <a:spcPts val="600"/>
              </a:spcBef>
              <a:spcAft>
                <a:spcPts val="0"/>
              </a:spcAft>
              <a:buNone/>
            </a:pPr>
            <a:r>
              <a:rPr lang="en"/>
              <a:t>•	Identify the role of feedback loops perception of pain.</a:t>
            </a:r>
            <a:endParaRPr/>
          </a:p>
          <a:p>
            <a:pPr marL="0" lvl="0" indent="0" algn="l" rtl="0">
              <a:spcBef>
                <a:spcPts val="600"/>
              </a:spcBef>
              <a:spcAft>
                <a:spcPts val="0"/>
              </a:spcAft>
              <a:buNone/>
            </a:pPr>
            <a:r>
              <a:rPr lang="en"/>
              <a:t>•	Describe in writing conditions that affect nerve sensation and causes pain by evaluating scenarios in pairs.</a:t>
            </a:r>
            <a:endParaRPr/>
          </a:p>
          <a:p>
            <a:pPr marL="0" lvl="0" indent="0" algn="l" rtl="0">
              <a:spcBef>
                <a:spcPts val="600"/>
              </a:spcBef>
              <a:spcAft>
                <a:spcPts val="0"/>
              </a:spcAft>
              <a:buNone/>
            </a:pPr>
            <a:endParaRPr/>
          </a:p>
        </p:txBody>
      </p:sp>
      <p:pic>
        <p:nvPicPr>
          <p:cNvPr id="694" name="Google Shape;694;p71"/>
          <p:cNvPicPr preferRelativeResize="0"/>
          <p:nvPr/>
        </p:nvPicPr>
        <p:blipFill>
          <a:blip r:embed="rId3">
            <a:alphaModFix/>
          </a:blip>
          <a:stretch>
            <a:fillRect/>
          </a:stretch>
        </p:blipFill>
        <p:spPr>
          <a:xfrm>
            <a:off x="748950" y="2837337"/>
            <a:ext cx="2749875" cy="1546799"/>
          </a:xfrm>
          <a:prstGeom prst="rect">
            <a:avLst/>
          </a:prstGeom>
          <a:noFill/>
          <a:ln>
            <a:noFill/>
          </a:ln>
        </p:spPr>
      </p:pic>
      <p:sp>
        <p:nvSpPr>
          <p:cNvPr id="695" name="Google Shape;695;p71"/>
          <p:cNvSpPr txBox="1"/>
          <p:nvPr/>
        </p:nvSpPr>
        <p:spPr>
          <a:xfrm>
            <a:off x="311700" y="4529700"/>
            <a:ext cx="90765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Quattrocento Sans"/>
                <a:ea typeface="Quattrocento Sans"/>
                <a:cs typeface="Quattrocento Sans"/>
                <a:sym typeface="Quattrocento Sans"/>
              </a:rPr>
              <a:t>Feedback loops in nature (2016). </a:t>
            </a:r>
            <a:r>
              <a:rPr lang="en">
                <a:latin typeface="Quattrocento Sans"/>
                <a:ea typeface="Quattrocento Sans"/>
                <a:cs typeface="Quattrocento Sans"/>
                <a:sym typeface="Quattrocento Sans"/>
              </a:rPr>
              <a:t>TED Ed. Retrieved 10 July 2019 from https://ed.ted.com/lessons/feedback-loops-how-nature-gets-its-rhythms-anje-margriet-neutel.</a:t>
            </a:r>
            <a:endParaRPr>
              <a:latin typeface="Quattrocento Sans"/>
              <a:ea typeface="Quattrocento Sans"/>
              <a:cs typeface="Quattrocento Sans"/>
              <a:sym typeface="Quattrocento Sans"/>
            </a:endParaRPr>
          </a:p>
        </p:txBody>
      </p:sp>
      <p:pic>
        <p:nvPicPr>
          <p:cNvPr id="696" name="Google Shape;696;p71"/>
          <p:cNvPicPr preferRelativeResize="0"/>
          <p:nvPr/>
        </p:nvPicPr>
        <p:blipFill>
          <a:blip r:embed="rId4">
            <a:alphaModFix/>
          </a:blip>
          <a:stretch>
            <a:fillRect/>
          </a:stretch>
        </p:blipFill>
        <p:spPr>
          <a:xfrm rot="962752">
            <a:off x="4681574" y="2837338"/>
            <a:ext cx="1261194" cy="15468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72"/>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Activity 2: The Planaria Experiment</a:t>
            </a:r>
            <a:endParaRPr/>
          </a:p>
        </p:txBody>
      </p:sp>
      <p:sp>
        <p:nvSpPr>
          <p:cNvPr id="702" name="Google Shape;702;p72"/>
          <p:cNvSpPr txBox="1">
            <a:spLocks noGrp="1"/>
          </p:cNvSpPr>
          <p:nvPr>
            <p:ph type="body" idx="1"/>
          </p:nvPr>
        </p:nvSpPr>
        <p:spPr>
          <a:xfrm>
            <a:off x="311700" y="847675"/>
            <a:ext cx="8520600" cy="1844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Students will be able to:</a:t>
            </a:r>
            <a:endParaRPr/>
          </a:p>
          <a:p>
            <a:pPr marL="0" lvl="0" indent="0" algn="l" rtl="0">
              <a:spcBef>
                <a:spcPts val="600"/>
              </a:spcBef>
              <a:spcAft>
                <a:spcPts val="0"/>
              </a:spcAft>
              <a:buNone/>
            </a:pPr>
            <a:r>
              <a:rPr lang="en"/>
              <a:t>•	Develop a hypothesis on how the planarians will respond to different stimuli in their environment (light, chemicals, temperature, sound, etc.)</a:t>
            </a:r>
            <a:endParaRPr/>
          </a:p>
          <a:p>
            <a:pPr marL="0" lvl="0" indent="0" algn="l" rtl="0">
              <a:spcBef>
                <a:spcPts val="600"/>
              </a:spcBef>
              <a:spcAft>
                <a:spcPts val="0"/>
              </a:spcAft>
              <a:buNone/>
            </a:pPr>
            <a:r>
              <a:rPr lang="en"/>
              <a:t>•	Carry out an experiment and collect data in data table.</a:t>
            </a:r>
            <a:endParaRPr/>
          </a:p>
          <a:p>
            <a:pPr marL="0" lvl="0" indent="0" algn="l" rtl="0">
              <a:spcBef>
                <a:spcPts val="600"/>
              </a:spcBef>
              <a:spcAft>
                <a:spcPts val="0"/>
              </a:spcAft>
              <a:buNone/>
            </a:pPr>
            <a:endParaRPr/>
          </a:p>
        </p:txBody>
      </p:sp>
      <p:sp>
        <p:nvSpPr>
          <p:cNvPr id="703" name="Google Shape;703;p72"/>
          <p:cNvSpPr txBox="1"/>
          <p:nvPr/>
        </p:nvSpPr>
        <p:spPr>
          <a:xfrm>
            <a:off x="311700" y="4529700"/>
            <a:ext cx="90765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Quattrocento Sans"/>
                <a:ea typeface="Quattrocento Sans"/>
                <a:cs typeface="Quattrocento Sans"/>
                <a:sym typeface="Quattrocento Sans"/>
              </a:rPr>
              <a:t>Planarians and Regeneration: Facts and Recent Discoveries </a:t>
            </a:r>
            <a:r>
              <a:rPr lang="en">
                <a:latin typeface="Quattrocento Sans"/>
                <a:ea typeface="Quattrocento Sans"/>
                <a:cs typeface="Quattrocento Sans"/>
                <a:sym typeface="Quattrocento Sans"/>
              </a:rPr>
              <a:t>(2018). Retrieved 10 July 2019 from https://owlcation.com/stem/Planarians-and-Regeneration-Facts-and-Recent-Discoveries.</a:t>
            </a:r>
            <a:endParaRPr>
              <a:latin typeface="Quattrocento Sans"/>
              <a:ea typeface="Quattrocento Sans"/>
              <a:cs typeface="Quattrocento Sans"/>
              <a:sym typeface="Quattrocento Sans"/>
            </a:endParaRPr>
          </a:p>
        </p:txBody>
      </p:sp>
      <p:pic>
        <p:nvPicPr>
          <p:cNvPr id="704" name="Google Shape;704;p72"/>
          <p:cNvPicPr preferRelativeResize="0"/>
          <p:nvPr/>
        </p:nvPicPr>
        <p:blipFill>
          <a:blip r:embed="rId3">
            <a:alphaModFix/>
          </a:blip>
          <a:stretch>
            <a:fillRect/>
          </a:stretch>
        </p:blipFill>
        <p:spPr>
          <a:xfrm>
            <a:off x="3643375" y="3229875"/>
            <a:ext cx="1564599" cy="12998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73"/>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Activity 3: Why does that hurt? - Data Collection and Research</a:t>
            </a:r>
            <a:endParaRPr/>
          </a:p>
        </p:txBody>
      </p:sp>
      <p:sp>
        <p:nvSpPr>
          <p:cNvPr id="710" name="Google Shape;710;p73"/>
          <p:cNvSpPr txBox="1">
            <a:spLocks noGrp="1"/>
          </p:cNvSpPr>
          <p:nvPr>
            <p:ph type="body" idx="1"/>
          </p:nvPr>
        </p:nvSpPr>
        <p:spPr>
          <a:xfrm>
            <a:off x="311700" y="847675"/>
            <a:ext cx="8520600" cy="1844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200"/>
              <a:t>SWBAT:</a:t>
            </a:r>
            <a:endParaRPr sz="2200"/>
          </a:p>
          <a:p>
            <a:pPr marL="0" lvl="0" indent="0" algn="l" rtl="0">
              <a:spcBef>
                <a:spcPts val="600"/>
              </a:spcBef>
              <a:spcAft>
                <a:spcPts val="0"/>
              </a:spcAft>
              <a:buNone/>
            </a:pPr>
            <a:r>
              <a:rPr lang="en" sz="2200"/>
              <a:t>•	Identify a client and research the needs and backgrounds of their client’s condition and pain.</a:t>
            </a:r>
            <a:endParaRPr sz="2200"/>
          </a:p>
          <a:p>
            <a:pPr marL="0" lvl="0" indent="0" algn="l" rtl="0">
              <a:spcBef>
                <a:spcPts val="600"/>
              </a:spcBef>
              <a:spcAft>
                <a:spcPts val="0"/>
              </a:spcAft>
              <a:buNone/>
            </a:pPr>
            <a:r>
              <a:rPr lang="en" sz="2200"/>
              <a:t>•	Research a condition to identify how the disease or condition causes symptoms of pain.</a:t>
            </a:r>
            <a:endParaRPr sz="2200"/>
          </a:p>
          <a:p>
            <a:pPr marL="0" lvl="0" indent="0" algn="l" rtl="0">
              <a:spcBef>
                <a:spcPts val="600"/>
              </a:spcBef>
              <a:spcAft>
                <a:spcPts val="0"/>
              </a:spcAft>
              <a:buNone/>
            </a:pPr>
            <a:r>
              <a:rPr lang="en" sz="2200"/>
              <a:t>•	Brainstorm current solutions and identify cost-effective, sustainable alternatives that meet the needs of their client.</a:t>
            </a:r>
            <a:endParaRPr sz="2200"/>
          </a:p>
          <a:p>
            <a:pPr marL="0" lvl="0" indent="0" algn="l" rtl="0">
              <a:spcBef>
                <a:spcPts val="600"/>
              </a:spcBef>
              <a:spcAft>
                <a:spcPts val="0"/>
              </a:spcAft>
              <a:buNone/>
            </a:pPr>
            <a:endParaRPr sz="2200"/>
          </a:p>
        </p:txBody>
      </p:sp>
      <p:pic>
        <p:nvPicPr>
          <p:cNvPr id="711" name="Google Shape;711;p73"/>
          <p:cNvPicPr preferRelativeResize="0"/>
          <p:nvPr/>
        </p:nvPicPr>
        <p:blipFill>
          <a:blip r:embed="rId3">
            <a:alphaModFix/>
          </a:blip>
          <a:stretch>
            <a:fillRect/>
          </a:stretch>
        </p:blipFill>
        <p:spPr>
          <a:xfrm>
            <a:off x="3654873" y="3715348"/>
            <a:ext cx="1698275" cy="1154025"/>
          </a:xfrm>
          <a:prstGeom prst="rect">
            <a:avLst/>
          </a:prstGeom>
          <a:noFill/>
          <a:ln>
            <a:noFill/>
          </a:ln>
        </p:spPr>
      </p:pic>
      <p:sp>
        <p:nvSpPr>
          <p:cNvPr id="712" name="Google Shape;712;p73"/>
          <p:cNvSpPr txBox="1"/>
          <p:nvPr/>
        </p:nvSpPr>
        <p:spPr>
          <a:xfrm>
            <a:off x="162550" y="4869375"/>
            <a:ext cx="9076500" cy="415500"/>
          </a:xfrm>
          <a:prstGeom prst="rect">
            <a:avLst/>
          </a:prstGeom>
          <a:noFill/>
          <a:ln>
            <a:noFill/>
          </a:ln>
        </p:spPr>
        <p:txBody>
          <a:bodyPr spcFirstLastPara="1" wrap="square" lIns="91425" tIns="91425" rIns="91425" bIns="91425" anchor="t" anchorCtr="0">
            <a:noAutofit/>
          </a:bodyPr>
          <a:lstStyle/>
          <a:p>
            <a:pPr marL="152400" lvl="0" indent="-152400" algn="l" rtl="0">
              <a:lnSpc>
                <a:spcPct val="115000"/>
              </a:lnSpc>
              <a:spcBef>
                <a:spcPts val="0"/>
              </a:spcBef>
              <a:spcAft>
                <a:spcPts val="0"/>
              </a:spcAft>
              <a:buClr>
                <a:schemeClr val="dk1"/>
              </a:buClr>
              <a:buSzPts val="1100"/>
              <a:buFont typeface="Arial"/>
              <a:buNone/>
            </a:pPr>
            <a:r>
              <a:rPr lang="en" sz="1000" i="1">
                <a:solidFill>
                  <a:srgbClr val="333333"/>
                </a:solidFill>
                <a:highlight>
                  <a:srgbClr val="FFE599"/>
                </a:highlight>
                <a:latin typeface="Times New Roman"/>
                <a:ea typeface="Times New Roman"/>
                <a:cs typeface="Times New Roman"/>
                <a:sym typeface="Times New Roman"/>
              </a:rPr>
              <a:t>NERVE pain  </a:t>
            </a:r>
            <a:r>
              <a:rPr lang="en" sz="1000">
                <a:solidFill>
                  <a:srgbClr val="333333"/>
                </a:solidFill>
                <a:highlight>
                  <a:srgbClr val="FFE599"/>
                </a:highlight>
                <a:latin typeface="Times New Roman"/>
                <a:ea typeface="Times New Roman"/>
                <a:cs typeface="Times New Roman"/>
                <a:sym typeface="Times New Roman"/>
              </a:rPr>
              <a:t>(2016).  Retrieved June 27, 2019, from https://www.rxlist.com/nerve_pain_slideshow/article.htmh</a:t>
            </a:r>
            <a:endParaRPr sz="1000">
              <a:solidFill>
                <a:srgbClr val="333333"/>
              </a:solidFill>
              <a:highlight>
                <a:srgbClr val="FFE599"/>
              </a:highlight>
              <a:latin typeface="Times New Roman"/>
              <a:ea typeface="Times New Roman"/>
              <a:cs typeface="Times New Roman"/>
              <a:sym typeface="Times New Roman"/>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68"/>
        <p:cNvGrpSpPr/>
        <p:nvPr/>
      </p:nvGrpSpPr>
      <p:grpSpPr>
        <a:xfrm>
          <a:off x="0" y="0"/>
          <a:ext cx="0" cy="0"/>
          <a:chOff x="0" y="0"/>
          <a:chExt cx="0" cy="0"/>
        </a:xfrm>
      </p:grpSpPr>
      <p:sp>
        <p:nvSpPr>
          <p:cNvPr id="169" name="Google Shape;169;p20"/>
          <p:cNvSpPr txBox="1">
            <a:spLocks noGrp="1"/>
          </p:cNvSpPr>
          <p:nvPr>
            <p:ph type="ctrTitle" idx="4294967295"/>
          </p:nvPr>
        </p:nvSpPr>
        <p:spPr>
          <a:xfrm>
            <a:off x="772500" y="845925"/>
            <a:ext cx="7687200" cy="37710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SzPts val="1800"/>
              <a:buFont typeface="Proxima Nova"/>
              <a:buChar char="●"/>
            </a:pPr>
            <a:r>
              <a:rPr lang="en" sz="1800" b="0">
                <a:latin typeface="Proxima Nova"/>
                <a:ea typeface="Proxima Nova"/>
                <a:cs typeface="Proxima Nova"/>
                <a:sym typeface="Proxima Nova"/>
              </a:rPr>
              <a:t>Peripheral nerves send vital sensory information throughout your body.</a:t>
            </a:r>
            <a:endParaRPr sz="1800" b="0">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sz="1800" b="0">
                <a:latin typeface="Proxima Nova"/>
                <a:ea typeface="Proxima Nova"/>
                <a:cs typeface="Proxima Nova"/>
                <a:sym typeface="Proxima Nova"/>
              </a:rPr>
              <a:t>Over 20 million Americans suffer from peripheral nerve injury.</a:t>
            </a:r>
            <a:endParaRPr sz="1800" b="0">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sz="1800" b="0">
                <a:latin typeface="Proxima Nova"/>
                <a:ea typeface="Proxima Nova"/>
                <a:cs typeface="Proxima Nova"/>
                <a:sym typeface="Proxima Nova"/>
              </a:rPr>
              <a:t>The leading cause of peripheral nerve damage in the United States in diabetes.</a:t>
            </a:r>
            <a:endParaRPr sz="1800" b="0">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sz="1800" b="0">
                <a:latin typeface="Proxima Nova"/>
                <a:ea typeface="Proxima Nova"/>
                <a:cs typeface="Proxima Nova"/>
                <a:sym typeface="Proxima Nova"/>
              </a:rPr>
              <a:t>Most clinical treatments involve handling the symptoms of nerve damage, and not regenerating the damaged cells themselves.</a:t>
            </a:r>
            <a:endParaRPr sz="1800" b="0">
              <a:latin typeface="Proxima Nova"/>
              <a:ea typeface="Proxima Nova"/>
              <a:cs typeface="Proxima Nova"/>
              <a:sym typeface="Proxima Nova"/>
            </a:endParaRPr>
          </a:p>
          <a:p>
            <a:pPr marL="0" lvl="0" indent="0" algn="l" rtl="0">
              <a:spcBef>
                <a:spcPts val="0"/>
              </a:spcBef>
              <a:spcAft>
                <a:spcPts val="0"/>
              </a:spcAft>
              <a:buNone/>
            </a:pPr>
            <a:endParaRPr sz="1800" b="0">
              <a:latin typeface="Proxima Nova"/>
              <a:ea typeface="Proxima Nova"/>
              <a:cs typeface="Proxima Nova"/>
              <a:sym typeface="Proxima Nova"/>
            </a:endParaRPr>
          </a:p>
          <a:p>
            <a:pPr marL="0" lvl="0" indent="0" algn="l" rtl="0">
              <a:spcBef>
                <a:spcPts val="0"/>
              </a:spcBef>
              <a:spcAft>
                <a:spcPts val="0"/>
              </a:spcAft>
              <a:buNone/>
            </a:pPr>
            <a:endParaRPr sz="1800" b="0">
              <a:latin typeface="Proxima Nova"/>
              <a:ea typeface="Proxima Nova"/>
              <a:cs typeface="Proxima Nova"/>
              <a:sym typeface="Proxima Nova"/>
            </a:endParaRPr>
          </a:p>
        </p:txBody>
      </p:sp>
      <p:sp>
        <p:nvSpPr>
          <p:cNvPr id="170" name="Google Shape;170;p20"/>
          <p:cNvSpPr txBox="1"/>
          <p:nvPr/>
        </p:nvSpPr>
        <p:spPr>
          <a:xfrm>
            <a:off x="139775" y="4611025"/>
            <a:ext cx="7687200" cy="22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33333"/>
                </a:solidFill>
                <a:highlight>
                  <a:srgbClr val="FEF1D2"/>
                </a:highlight>
                <a:latin typeface="Times New Roman"/>
                <a:ea typeface="Times New Roman"/>
                <a:cs typeface="Times New Roman"/>
                <a:sym typeface="Times New Roman"/>
              </a:rPr>
              <a:t>Peripheral Neuropathy Fact Sheet. (n.d.). Retrieved from https://www.ninds.nih.gov/Disorders/Patient-Caregiver-Education/Fact-Sheets/Peripheral-Neuropathy-Fact-Sheet</a:t>
            </a:r>
            <a:endParaRPr sz="800">
              <a:latin typeface="Quattrocento Sans"/>
              <a:ea typeface="Quattrocento Sans"/>
              <a:cs typeface="Quattrocento Sans"/>
              <a:sym typeface="Quattrocento Sans"/>
            </a:endParaRPr>
          </a:p>
        </p:txBody>
      </p:sp>
      <p:sp>
        <p:nvSpPr>
          <p:cNvPr id="171" name="Google Shape;171;p20"/>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1"/>
                </a:solidFill>
              </a:rPr>
              <a:t>Did you know...</a:t>
            </a:r>
            <a:endParaRPr/>
          </a:p>
        </p:txBody>
      </p:sp>
      <p:grpSp>
        <p:nvGrpSpPr>
          <p:cNvPr id="172" name="Google Shape;172;p20"/>
          <p:cNvGrpSpPr/>
          <p:nvPr/>
        </p:nvGrpSpPr>
        <p:grpSpPr>
          <a:xfrm>
            <a:off x="893123" y="1015970"/>
            <a:ext cx="259291" cy="249004"/>
            <a:chOff x="2594050" y="1631825"/>
            <a:chExt cx="439625" cy="439625"/>
          </a:xfrm>
        </p:grpSpPr>
        <p:sp>
          <p:nvSpPr>
            <p:cNvPr id="173" name="Google Shape;173;p20"/>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0"/>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0"/>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0"/>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74"/>
          <p:cNvSpPr txBox="1">
            <a:spLocks noGrp="1"/>
          </p:cNvSpPr>
          <p:nvPr>
            <p:ph type="title"/>
          </p:nvPr>
        </p:nvSpPr>
        <p:spPr>
          <a:xfrm>
            <a:off x="0" y="195675"/>
            <a:ext cx="8987100" cy="82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Activity 4: Let’s DTEC a Solution - Design, Test, Evaluate, Communicate!</a:t>
            </a:r>
            <a:endParaRPr/>
          </a:p>
        </p:txBody>
      </p:sp>
      <p:sp>
        <p:nvSpPr>
          <p:cNvPr id="718" name="Google Shape;718;p74"/>
          <p:cNvSpPr txBox="1">
            <a:spLocks noGrp="1"/>
          </p:cNvSpPr>
          <p:nvPr>
            <p:ph type="body" idx="1"/>
          </p:nvPr>
        </p:nvSpPr>
        <p:spPr>
          <a:xfrm>
            <a:off x="311700" y="847675"/>
            <a:ext cx="8520600" cy="1844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200"/>
              <a:t>SWBAT:</a:t>
            </a:r>
            <a:endParaRPr sz="2200"/>
          </a:p>
          <a:p>
            <a:pPr marL="0" lvl="0" indent="0" algn="l" rtl="0">
              <a:spcBef>
                <a:spcPts val="600"/>
              </a:spcBef>
              <a:spcAft>
                <a:spcPts val="0"/>
              </a:spcAft>
              <a:buNone/>
            </a:pPr>
            <a:r>
              <a:rPr lang="en" sz="2200"/>
              <a:t>•	Simulate the conditions of pain to evaluate the effectiveness of their product or process.</a:t>
            </a:r>
            <a:endParaRPr sz="2200"/>
          </a:p>
          <a:p>
            <a:pPr marL="0" lvl="0" indent="0" algn="l" rtl="0">
              <a:spcBef>
                <a:spcPts val="600"/>
              </a:spcBef>
              <a:spcAft>
                <a:spcPts val="0"/>
              </a:spcAft>
              <a:buNone/>
            </a:pPr>
            <a:r>
              <a:rPr lang="en" sz="2200"/>
              <a:t>•	Iterate and improve their product or process and reflect on changes to maximize effectiveness. </a:t>
            </a:r>
            <a:endParaRPr sz="2200"/>
          </a:p>
          <a:p>
            <a:pPr marL="0" lvl="0" indent="0" algn="l" rtl="0">
              <a:spcBef>
                <a:spcPts val="600"/>
              </a:spcBef>
              <a:spcAft>
                <a:spcPts val="0"/>
              </a:spcAft>
              <a:buNone/>
            </a:pPr>
            <a:r>
              <a:rPr lang="en" sz="2200"/>
              <a:t>•	Communicate their findings and model their product or process to their peers.</a:t>
            </a:r>
            <a:endParaRPr sz="2200"/>
          </a:p>
          <a:p>
            <a:pPr marL="0" lvl="0" indent="0" algn="l" rtl="0">
              <a:spcBef>
                <a:spcPts val="600"/>
              </a:spcBef>
              <a:spcAft>
                <a:spcPts val="0"/>
              </a:spcAft>
              <a:buNone/>
            </a:pPr>
            <a:endParaRPr sz="2200"/>
          </a:p>
          <a:p>
            <a:pPr marL="0" lvl="0" indent="0" algn="l" rtl="0">
              <a:spcBef>
                <a:spcPts val="600"/>
              </a:spcBef>
              <a:spcAft>
                <a:spcPts val="0"/>
              </a:spcAft>
              <a:buNone/>
            </a:pPr>
            <a:endParaRPr sz="22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75"/>
          <p:cNvSpPr txBox="1">
            <a:spLocks noGrp="1"/>
          </p:cNvSpPr>
          <p:nvPr>
            <p:ph type="title"/>
          </p:nvPr>
        </p:nvSpPr>
        <p:spPr>
          <a:xfrm>
            <a:off x="311700" y="42835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Special Thanks!</a:t>
            </a:r>
            <a:endParaRPr/>
          </a:p>
        </p:txBody>
      </p:sp>
      <p:sp>
        <p:nvSpPr>
          <p:cNvPr id="724" name="Google Shape;724;p75"/>
          <p:cNvSpPr txBox="1">
            <a:spLocks noGrp="1"/>
          </p:cNvSpPr>
          <p:nvPr>
            <p:ph type="body" idx="1"/>
          </p:nvPr>
        </p:nvSpPr>
        <p:spPr>
          <a:xfrm>
            <a:off x="227850" y="1001050"/>
            <a:ext cx="5642400" cy="4067100"/>
          </a:xfrm>
          <a:prstGeom prst="rect">
            <a:avLst/>
          </a:prstGeom>
        </p:spPr>
        <p:txBody>
          <a:bodyPr spcFirstLastPara="1" wrap="square" lIns="91425" tIns="91425" rIns="91425" bIns="91425" anchor="t" anchorCtr="0">
            <a:noAutofit/>
          </a:bodyPr>
          <a:lstStyle/>
          <a:p>
            <a:pPr marL="457200" lvl="0" indent="-355600" algn="l" rtl="0">
              <a:spcBef>
                <a:spcPts val="600"/>
              </a:spcBef>
              <a:spcAft>
                <a:spcPts val="0"/>
              </a:spcAft>
              <a:buSzPts val="2000"/>
              <a:buChar char="◉"/>
            </a:pPr>
            <a:r>
              <a:rPr lang="en" sz="2000"/>
              <a:t>Dr. Greg Harris and Dr. Leyla Esfandiari</a:t>
            </a:r>
            <a:endParaRPr sz="2000"/>
          </a:p>
          <a:p>
            <a:pPr marL="457200" lvl="0" indent="-355600" algn="l" rtl="0">
              <a:spcBef>
                <a:spcPts val="0"/>
              </a:spcBef>
              <a:spcAft>
                <a:spcPts val="0"/>
              </a:spcAft>
              <a:buSzPts val="2000"/>
              <a:buChar char="◉"/>
            </a:pPr>
            <a:r>
              <a:rPr lang="en" sz="2000">
                <a:solidFill>
                  <a:schemeClr val="dk1"/>
                </a:solidFill>
              </a:rPr>
              <a:t>Lora Buchanan</a:t>
            </a:r>
            <a:r>
              <a:rPr lang="en" sz="2000"/>
              <a:t> and Dr. Margaret Kupferle</a:t>
            </a:r>
            <a:endParaRPr sz="2000"/>
          </a:p>
          <a:p>
            <a:pPr marL="457200" lvl="0" indent="-355600" algn="l" rtl="0">
              <a:spcBef>
                <a:spcPts val="0"/>
              </a:spcBef>
              <a:spcAft>
                <a:spcPts val="0"/>
              </a:spcAft>
              <a:buSzPts val="2000"/>
              <a:buChar char="◉"/>
            </a:pPr>
            <a:r>
              <a:rPr lang="en" sz="2000"/>
              <a:t>Pamela Truesdell and RET Presenters</a:t>
            </a:r>
            <a:endParaRPr sz="2000"/>
          </a:p>
          <a:p>
            <a:pPr marL="457200" lvl="0" indent="-355600" algn="l" rtl="0">
              <a:spcBef>
                <a:spcPts val="0"/>
              </a:spcBef>
              <a:spcAft>
                <a:spcPts val="0"/>
              </a:spcAft>
              <a:buSzPts val="2000"/>
              <a:buChar char="◉"/>
            </a:pPr>
            <a:r>
              <a:rPr lang="en" sz="2000"/>
              <a:t>Jacob Orkwis and Emmy Cady</a:t>
            </a:r>
            <a:endParaRPr sz="2000"/>
          </a:p>
          <a:p>
            <a:pPr marL="457200" lvl="0" indent="-355600" algn="l" rtl="0">
              <a:spcBef>
                <a:spcPts val="0"/>
              </a:spcBef>
              <a:spcAft>
                <a:spcPts val="0"/>
              </a:spcAft>
              <a:buSzPts val="2000"/>
              <a:buChar char="◉"/>
            </a:pPr>
            <a:r>
              <a:rPr lang="en" sz="2000"/>
              <a:t>Ann Wolf and Minhaj Shahid</a:t>
            </a:r>
            <a:endParaRPr sz="2000"/>
          </a:p>
          <a:p>
            <a:pPr marL="457200" lvl="0" indent="-355600" algn="l" rtl="0">
              <a:spcBef>
                <a:spcPts val="0"/>
              </a:spcBef>
              <a:spcAft>
                <a:spcPts val="0"/>
              </a:spcAft>
              <a:buSzPts val="2000"/>
              <a:buChar char="◉"/>
            </a:pPr>
            <a:r>
              <a:rPr lang="en" sz="2000"/>
              <a:t>RET 2019-20 Participants</a:t>
            </a:r>
            <a:endParaRPr sz="2000"/>
          </a:p>
          <a:p>
            <a:pPr marL="457200" lvl="0" indent="-355600" algn="l" rtl="0">
              <a:spcBef>
                <a:spcPts val="0"/>
              </a:spcBef>
              <a:spcAft>
                <a:spcPts val="0"/>
              </a:spcAft>
              <a:buSzPts val="2000"/>
              <a:buChar char="◉"/>
            </a:pPr>
            <a:r>
              <a:rPr lang="en" sz="2000"/>
              <a:t>NSF</a:t>
            </a:r>
            <a:endParaRPr sz="2000"/>
          </a:p>
          <a:p>
            <a:pPr marL="914400" lvl="1" indent="-355600" algn="l" rtl="0">
              <a:spcBef>
                <a:spcPts val="0"/>
              </a:spcBef>
              <a:spcAft>
                <a:spcPts val="0"/>
              </a:spcAft>
              <a:buSzPts val="2000"/>
              <a:buChar char="○"/>
            </a:pPr>
            <a:r>
              <a:rPr lang="en" i="1"/>
              <a:t>RET is funded by the National Science Foundation, grant # EEC-1710826</a:t>
            </a:r>
            <a:endParaRPr i="1"/>
          </a:p>
          <a:p>
            <a:pPr marL="457200" lvl="0" indent="-355600" algn="l" rtl="0">
              <a:spcBef>
                <a:spcPts val="0"/>
              </a:spcBef>
              <a:spcAft>
                <a:spcPts val="0"/>
              </a:spcAft>
              <a:buSzPts val="2000"/>
              <a:buChar char="◉"/>
            </a:pPr>
            <a:r>
              <a:rPr lang="en" sz="2000"/>
              <a:t>University of Cincinnati</a:t>
            </a:r>
            <a:endParaRPr sz="2000"/>
          </a:p>
        </p:txBody>
      </p:sp>
      <p:pic>
        <p:nvPicPr>
          <p:cNvPr id="725" name="Google Shape;725;p75"/>
          <p:cNvPicPr preferRelativeResize="0"/>
          <p:nvPr/>
        </p:nvPicPr>
        <p:blipFill rotWithShape="1">
          <a:blip r:embed="rId3">
            <a:alphaModFix/>
          </a:blip>
          <a:srcRect t="15340"/>
          <a:stretch/>
        </p:blipFill>
        <p:spPr>
          <a:xfrm>
            <a:off x="6162700" y="2419275"/>
            <a:ext cx="2669597" cy="1695073"/>
          </a:xfrm>
          <a:prstGeom prst="rect">
            <a:avLst/>
          </a:prstGeom>
          <a:noFill/>
          <a:ln>
            <a:noFill/>
          </a:ln>
        </p:spPr>
      </p:pic>
      <p:pic>
        <p:nvPicPr>
          <p:cNvPr id="726" name="Google Shape;726;p75"/>
          <p:cNvPicPr preferRelativeResize="0"/>
          <p:nvPr/>
        </p:nvPicPr>
        <p:blipFill rotWithShape="1">
          <a:blip r:embed="rId4">
            <a:alphaModFix/>
          </a:blip>
          <a:srcRect t="18883" r="7244"/>
          <a:stretch/>
        </p:blipFill>
        <p:spPr>
          <a:xfrm>
            <a:off x="6162700" y="614999"/>
            <a:ext cx="2669597" cy="175104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76"/>
          <p:cNvSpPr txBox="1">
            <a:spLocks noGrp="1"/>
          </p:cNvSpPr>
          <p:nvPr>
            <p:ph type="title" idx="4294967295"/>
          </p:nvPr>
        </p:nvSpPr>
        <p:spPr>
          <a:xfrm>
            <a:off x="223800" y="76200"/>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Questions?</a:t>
            </a:r>
            <a:endParaRPr/>
          </a:p>
        </p:txBody>
      </p:sp>
      <p:pic>
        <p:nvPicPr>
          <p:cNvPr id="732" name="Google Shape;732;p76"/>
          <p:cNvPicPr preferRelativeResize="0"/>
          <p:nvPr/>
        </p:nvPicPr>
        <p:blipFill rotWithShape="1">
          <a:blip r:embed="rId3">
            <a:alphaModFix/>
          </a:blip>
          <a:srcRect t="15340"/>
          <a:stretch/>
        </p:blipFill>
        <p:spPr>
          <a:xfrm>
            <a:off x="1782974" y="694152"/>
            <a:ext cx="5273251" cy="33482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80"/>
        <p:cNvGrpSpPr/>
        <p:nvPr/>
      </p:nvGrpSpPr>
      <p:grpSpPr>
        <a:xfrm>
          <a:off x="0" y="0"/>
          <a:ext cx="0" cy="0"/>
          <a:chOff x="0" y="0"/>
          <a:chExt cx="0" cy="0"/>
        </a:xfrm>
      </p:grpSpPr>
      <p:sp>
        <p:nvSpPr>
          <p:cNvPr id="181" name="Google Shape;181;p21"/>
          <p:cNvSpPr txBox="1">
            <a:spLocks noGrp="1"/>
          </p:cNvSpPr>
          <p:nvPr>
            <p:ph type="ctrTitle" idx="4294967295"/>
          </p:nvPr>
        </p:nvSpPr>
        <p:spPr>
          <a:xfrm>
            <a:off x="772500" y="1733125"/>
            <a:ext cx="7687200" cy="2883900"/>
          </a:xfrm>
          <a:prstGeom prst="rect">
            <a:avLst/>
          </a:prstGeom>
        </p:spPr>
        <p:txBody>
          <a:bodyPr spcFirstLastPara="1" wrap="square" lIns="91425" tIns="91425" rIns="91425" bIns="91425" anchor="ctr" anchorCtr="0">
            <a:noAutofit/>
          </a:bodyPr>
          <a:lstStyle/>
          <a:p>
            <a:pPr marL="457200" lvl="0" indent="-546100" algn="l" rtl="0">
              <a:spcBef>
                <a:spcPts val="0"/>
              </a:spcBef>
              <a:spcAft>
                <a:spcPts val="0"/>
              </a:spcAft>
              <a:buSzPts val="5000"/>
              <a:buFont typeface="Proxima Nova"/>
              <a:buChar char="●"/>
            </a:pPr>
            <a:r>
              <a:rPr lang="en" sz="5000" b="0">
                <a:latin typeface="Proxima Nova"/>
                <a:ea typeface="Proxima Nova"/>
                <a:cs typeface="Proxima Nova"/>
                <a:sym typeface="Proxima Nova"/>
              </a:rPr>
              <a:t>Peripheral nerves send vital sensory information throughout your body.</a:t>
            </a:r>
            <a:endParaRPr sz="5000" b="0">
              <a:latin typeface="Proxima Nova"/>
              <a:ea typeface="Proxima Nova"/>
              <a:cs typeface="Proxima Nova"/>
              <a:sym typeface="Proxima Nova"/>
            </a:endParaRPr>
          </a:p>
          <a:p>
            <a:pPr marL="0" lvl="0" indent="0" algn="l" rtl="0">
              <a:spcBef>
                <a:spcPts val="0"/>
              </a:spcBef>
              <a:spcAft>
                <a:spcPts val="0"/>
              </a:spcAft>
              <a:buNone/>
            </a:pPr>
            <a:endParaRPr sz="5000" b="0">
              <a:latin typeface="Proxima Nova"/>
              <a:ea typeface="Proxima Nova"/>
              <a:cs typeface="Proxima Nova"/>
              <a:sym typeface="Proxima Nova"/>
            </a:endParaRPr>
          </a:p>
          <a:p>
            <a:pPr marL="0" lvl="0" indent="0" algn="l" rtl="0">
              <a:spcBef>
                <a:spcPts val="0"/>
              </a:spcBef>
              <a:spcAft>
                <a:spcPts val="0"/>
              </a:spcAft>
              <a:buNone/>
            </a:pPr>
            <a:endParaRPr sz="5000" b="0">
              <a:latin typeface="Proxima Nova"/>
              <a:ea typeface="Proxima Nova"/>
              <a:cs typeface="Proxima Nova"/>
              <a:sym typeface="Proxima Nova"/>
            </a:endParaRPr>
          </a:p>
        </p:txBody>
      </p:sp>
      <p:sp>
        <p:nvSpPr>
          <p:cNvPr id="182" name="Google Shape;182;p21"/>
          <p:cNvSpPr txBox="1"/>
          <p:nvPr/>
        </p:nvSpPr>
        <p:spPr>
          <a:xfrm>
            <a:off x="139775" y="4611025"/>
            <a:ext cx="7687200" cy="22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33333"/>
                </a:solidFill>
                <a:highlight>
                  <a:srgbClr val="FEF1D2"/>
                </a:highlight>
                <a:latin typeface="Times New Roman"/>
                <a:ea typeface="Times New Roman"/>
                <a:cs typeface="Times New Roman"/>
                <a:sym typeface="Times New Roman"/>
              </a:rPr>
              <a:t>Peripheral Neuropathy Fact Sheet. (n.d.). Retrieved from https://www.ninds.nih.gov/Disorders/Patient-Caregiver-Education/Fact-Sheets/Peripheral-Neuropathy-Fact-Sheet</a:t>
            </a:r>
            <a:endParaRPr sz="800">
              <a:latin typeface="Quattrocento Sans"/>
              <a:ea typeface="Quattrocento Sans"/>
              <a:cs typeface="Quattrocento Sans"/>
              <a:sym typeface="Quattrocento Sans"/>
            </a:endParaRPr>
          </a:p>
        </p:txBody>
      </p:sp>
      <p:sp>
        <p:nvSpPr>
          <p:cNvPr id="183" name="Google Shape;183;p21"/>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1"/>
                </a:solidFill>
              </a:rPr>
              <a:t>Did you know...</a:t>
            </a:r>
            <a:endParaRPr/>
          </a:p>
        </p:txBody>
      </p:sp>
      <p:grpSp>
        <p:nvGrpSpPr>
          <p:cNvPr id="184" name="Google Shape;184;p21"/>
          <p:cNvGrpSpPr/>
          <p:nvPr/>
        </p:nvGrpSpPr>
        <p:grpSpPr>
          <a:xfrm>
            <a:off x="893123" y="1015970"/>
            <a:ext cx="259291" cy="249004"/>
            <a:chOff x="2594050" y="1631825"/>
            <a:chExt cx="439625" cy="439625"/>
          </a:xfrm>
        </p:grpSpPr>
        <p:sp>
          <p:nvSpPr>
            <p:cNvPr id="185" name="Google Shape;185;p21"/>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1"/>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1"/>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1"/>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192"/>
        <p:cNvGrpSpPr/>
        <p:nvPr/>
      </p:nvGrpSpPr>
      <p:grpSpPr>
        <a:xfrm>
          <a:off x="0" y="0"/>
          <a:ext cx="0" cy="0"/>
          <a:chOff x="0" y="0"/>
          <a:chExt cx="0" cy="0"/>
        </a:xfrm>
      </p:grpSpPr>
      <p:sp>
        <p:nvSpPr>
          <p:cNvPr id="193" name="Google Shape;193;p22"/>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2"/>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4000"/>
              <a:t>If I touched this hot plate, my nerves would send a signal to my brain that I was causing harm to my body</a:t>
            </a:r>
            <a:endParaRPr sz="4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198"/>
        <p:cNvGrpSpPr/>
        <p:nvPr/>
      </p:nvGrpSpPr>
      <p:grpSpPr>
        <a:xfrm>
          <a:off x="0" y="0"/>
          <a:ext cx="0" cy="0"/>
          <a:chOff x="0" y="0"/>
          <a:chExt cx="0" cy="0"/>
        </a:xfrm>
      </p:grpSpPr>
      <p:sp>
        <p:nvSpPr>
          <p:cNvPr id="199" name="Google Shape;199;p23"/>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3"/>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Clr>
                <a:schemeClr val="dk1"/>
              </a:buClr>
              <a:buSzPts val="3000"/>
              <a:buFont typeface="Proxima Nova"/>
              <a:buChar char="●"/>
            </a:pPr>
            <a:r>
              <a:rPr lang="en" sz="3000">
                <a:solidFill>
                  <a:schemeClr val="dk1"/>
                </a:solidFill>
                <a:latin typeface="Proxima Nova"/>
                <a:ea typeface="Proxima Nova"/>
                <a:cs typeface="Proxima Nova"/>
                <a:sym typeface="Proxima Nova"/>
              </a:rPr>
              <a:t>Over 20 million Americans suffer from peripheral nerve injury.</a:t>
            </a:r>
            <a:endParaRPr sz="3000">
              <a:solidFill>
                <a:schemeClr val="dk1"/>
              </a:solidFill>
              <a:latin typeface="Proxima Nova"/>
              <a:ea typeface="Proxima Nova"/>
              <a:cs typeface="Proxima Nova"/>
              <a:sym typeface="Proxima Nova"/>
            </a:endParaRPr>
          </a:p>
          <a:p>
            <a:pPr marL="457200" lvl="0" indent="-419100" algn="l" rtl="0">
              <a:spcBef>
                <a:spcPts val="0"/>
              </a:spcBef>
              <a:spcAft>
                <a:spcPts val="0"/>
              </a:spcAft>
              <a:buClr>
                <a:schemeClr val="dk1"/>
              </a:buClr>
              <a:buSzPts val="3000"/>
              <a:buFont typeface="Proxima Nova"/>
              <a:buChar char="●"/>
            </a:pPr>
            <a:r>
              <a:rPr lang="en" sz="3000">
                <a:solidFill>
                  <a:schemeClr val="dk1"/>
                </a:solidFill>
                <a:latin typeface="Proxima Nova"/>
                <a:ea typeface="Proxima Nova"/>
                <a:cs typeface="Proxima Nova"/>
                <a:sym typeface="Proxima Nova"/>
              </a:rPr>
              <a:t>The leading cause of peripheral nerve damage in the United States is diabetes.</a:t>
            </a:r>
            <a:endParaRPr sz="3000">
              <a:solidFill>
                <a:schemeClr val="dk1"/>
              </a:solidFill>
              <a:latin typeface="Proxima Nova"/>
              <a:ea typeface="Proxima Nova"/>
              <a:cs typeface="Proxima Nova"/>
              <a:sym typeface="Proxima Nova"/>
            </a:endParaRPr>
          </a:p>
          <a:p>
            <a:pPr marL="0" lvl="0" indent="0" algn="l" rtl="0">
              <a:spcBef>
                <a:spcPts val="600"/>
              </a:spcBef>
              <a:spcAft>
                <a:spcPts val="0"/>
              </a:spcAft>
              <a:buNone/>
            </a:pPr>
            <a:endParaRPr sz="3000"/>
          </a:p>
        </p:txBody>
      </p:sp>
    </p:spTree>
  </p:cSld>
  <p:clrMapOvr>
    <a:masterClrMapping/>
  </p:clrMapOvr>
</p:sld>
</file>

<file path=ppt/theme/theme1.xml><?xml version="1.0" encoding="utf-8"?>
<a:theme xmlns:a="http://schemas.openxmlformats.org/drawingml/2006/main" name="Vio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2317</Words>
  <Application>Microsoft Office PowerPoint</Application>
  <PresentationFormat>On-screen Show (16:9)</PresentationFormat>
  <Paragraphs>304</Paragraphs>
  <Slides>62</Slides>
  <Notes>62</Notes>
  <HiddenSlides>17</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Quattrocento Sans</vt:lpstr>
      <vt:lpstr>Times New Roman</vt:lpstr>
      <vt:lpstr>Arial</vt:lpstr>
      <vt:lpstr>Lora</vt:lpstr>
      <vt:lpstr>Roboto</vt:lpstr>
      <vt:lpstr>Vidaloka</vt:lpstr>
      <vt:lpstr>Calibri</vt:lpstr>
      <vt:lpstr>Proxima Nova</vt:lpstr>
      <vt:lpstr>Viola template</vt:lpstr>
      <vt:lpstr>Engineering Aligned, Bioactive Polymers for Peripheral Nerve Repair</vt:lpstr>
      <vt:lpstr>PowerPoint Presentation</vt:lpstr>
      <vt:lpstr>Table of Contents </vt:lpstr>
      <vt:lpstr>Background</vt:lpstr>
      <vt:lpstr>PowerPoint Presentation</vt:lpstr>
      <vt:lpstr>Peripheral nerves send vital sensory information throughout your body. Over 20 million Americans suffer from peripheral nerve injury. The leading cause of peripheral nerve damage in the United States in diabetes. Most clinical treatments involve handling the symptoms of nerve damage, and not regenerating the damaged cells themselves.  </vt:lpstr>
      <vt:lpstr>Peripheral nerves send vital sensory information throughout your body.  </vt:lpstr>
      <vt:lpstr>PowerPoint Presentation</vt:lpstr>
      <vt:lpstr>PowerPoint Presentation</vt:lpstr>
      <vt:lpstr>PowerPoint Presentation</vt:lpstr>
      <vt:lpstr>PowerPoint Presentation</vt:lpstr>
      <vt:lpstr>What is tissue engineering?</vt:lpstr>
      <vt:lpstr>PowerPoint Presentation</vt:lpstr>
      <vt:lpstr>PowerPoint Presentation</vt:lpstr>
      <vt:lpstr>Summer Research Goal</vt:lpstr>
      <vt:lpstr>Abstract</vt:lpstr>
      <vt:lpstr>Abstract</vt:lpstr>
      <vt:lpstr>What is piezoelectricity?</vt:lpstr>
      <vt:lpstr>PowerPoint Presentation</vt:lpstr>
      <vt:lpstr>How does piezoelectricity affect our body?</vt:lpstr>
      <vt:lpstr>Why is piezoelectricity important?</vt:lpstr>
      <vt:lpstr>PowerPoint Presentation</vt:lpstr>
      <vt:lpstr>Extracellular matrix </vt:lpstr>
      <vt:lpstr>Research</vt:lpstr>
      <vt:lpstr>PowerPoint Presentation</vt:lpstr>
      <vt:lpstr>PowerPoint Presentation</vt:lpstr>
      <vt:lpstr>Step 1: Create a Robust ECM</vt:lpstr>
      <vt:lpstr>Training</vt:lpstr>
      <vt:lpstr>Voiceover Megan of training</vt:lpstr>
      <vt:lpstr>Why do we remove the cells?</vt:lpstr>
      <vt:lpstr>Why do we remove the cells?</vt:lpstr>
      <vt:lpstr>What is the role of scaffolds?</vt:lpstr>
      <vt:lpstr>PowerPoint Presentation</vt:lpstr>
      <vt:lpstr>PowerPoint Presentation</vt:lpstr>
      <vt:lpstr>Minhaj and Anne on the electrospinning machine</vt:lpstr>
      <vt:lpstr>PowerPoint Presentation</vt:lpstr>
      <vt:lpstr>Research Methods</vt:lpstr>
      <vt:lpstr>Step 4: Test</vt:lpstr>
      <vt:lpstr>PowerPoint Presentation</vt:lpstr>
      <vt:lpstr>Overview of Conditions: ECM</vt:lpstr>
      <vt:lpstr>Overview of Conditions: Cell</vt:lpstr>
      <vt:lpstr>Overview of Conditions: Time</vt:lpstr>
      <vt:lpstr>Step 4: Test</vt:lpstr>
      <vt:lpstr>Step 5: Analyze Results</vt:lpstr>
      <vt:lpstr>Classroom Implementation Plans </vt:lpstr>
      <vt:lpstr>PowerPoint Presentation</vt:lpstr>
      <vt:lpstr>Classroom Presentation: Megan</vt:lpstr>
      <vt:lpstr>Classroom Presentation: Megan</vt:lpstr>
      <vt:lpstr>Activities: Megan </vt:lpstr>
      <vt:lpstr>Activity 1: Onion Root Tip Lab</vt:lpstr>
      <vt:lpstr>Activity 2: “Let’s Make like a Cell and SPLIT!” </vt:lpstr>
      <vt:lpstr>Activity 3: Radiation Stations</vt:lpstr>
      <vt:lpstr>Activity 4: Cellsavers </vt:lpstr>
      <vt:lpstr>Classroom Presentation: Akshayaa</vt:lpstr>
      <vt:lpstr>Classroom Presentation: Akshayaa</vt:lpstr>
      <vt:lpstr>Activities: Akshayaa</vt:lpstr>
      <vt:lpstr>Activity 1: Ouch! Why did that hurt?</vt:lpstr>
      <vt:lpstr>Activity 2: The Planaria Experiment</vt:lpstr>
      <vt:lpstr>Activity 3: Why does that hurt? - Data Collection and Research</vt:lpstr>
      <vt:lpstr>Activity 4: Let’s DTEC a Solution - Design, Test, Evaluate, Communicate!</vt:lpstr>
      <vt:lpstr>Special Thanks!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Aligned, Bioactive Polymers for Peripheral Nerve Repair</dc:title>
  <dc:creator>RET</dc:creator>
  <cp:lastModifiedBy>Akshayaa Venkatakrishnan</cp:lastModifiedBy>
  <cp:revision>1</cp:revision>
  <dcterms:modified xsi:type="dcterms:W3CDTF">2019-07-25T14:18:18Z</dcterms:modified>
</cp:coreProperties>
</file>